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gif" ContentType="image/gif"/>
  <Default Extension="jpg" ContentType="image/jpe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74" r:id="rId2"/>
    <p:sldId id="258" r:id="rId3"/>
    <p:sldId id="256" r:id="rId4"/>
    <p:sldId id="259" r:id="rId5"/>
    <p:sldId id="260" r:id="rId6"/>
    <p:sldId id="275" r:id="rId7"/>
    <p:sldId id="276" r:id="rId8"/>
    <p:sldId id="284" r:id="rId9"/>
    <p:sldId id="277" r:id="rId10"/>
    <p:sldId id="261" r:id="rId11"/>
    <p:sldId id="278" r:id="rId12"/>
    <p:sldId id="279" r:id="rId13"/>
    <p:sldId id="280" r:id="rId14"/>
    <p:sldId id="263" r:id="rId15"/>
    <p:sldId id="262" r:id="rId16"/>
    <p:sldId id="264" r:id="rId17"/>
    <p:sldId id="272" r:id="rId18"/>
    <p:sldId id="283" r:id="rId19"/>
    <p:sldId id="265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8A3E"/>
    <a:srgbClr val="009E47"/>
    <a:srgbClr val="CC0000"/>
    <a:srgbClr val="DBDBDB"/>
    <a:srgbClr val="FFD009"/>
    <a:srgbClr val="652B91"/>
    <a:srgbClr val="5F5F5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74" autoAdjust="0"/>
  </p:normalViewPr>
  <p:slideViewPr>
    <p:cSldViewPr snapToGrid="0">
      <p:cViewPr varScale="1">
        <p:scale>
          <a:sx n="70" d="100"/>
          <a:sy n="70" d="100"/>
        </p:scale>
        <p:origin x="117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6F8C5E-506F-4F09-B16D-482DFB329018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ECC0AB-D1F3-4E36-BE40-7FFCC14F3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140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we want to target non-degree holders and/or younger members? Do we keep our legacy degrees for</a:t>
            </a:r>
          </a:p>
          <a:p>
            <a:r>
              <a:rPr lang="en-US" dirty="0"/>
              <a:t>those who have already earned degrees and those who are on the path to earning higher</a:t>
            </a:r>
          </a:p>
          <a:p>
            <a:r>
              <a:rPr lang="en-US" dirty="0"/>
              <a:t>degrees? Do we focus on something totally new? We need direction on which path to take and</a:t>
            </a:r>
          </a:p>
          <a:p>
            <a:r>
              <a:rPr lang="en-US" dirty="0"/>
              <a:t>that will likely take some time.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similar to the Stand As One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Committee, will be very important to the future of the Moose. Scott mentioned that the Stand As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One Committee considered possibly making changes to honors, higher degrees and recognitions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 part of One Moose implementation, but decided not to due to potential pushback from current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higher degree members. We are now two years past One Moose implementation and it is time to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tackle needed changes to current recognition programs. acknowledged that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recognition isn’t the primary motivation for most traditional Moose members contributing their time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effort, however, higher degrees and honors are valued by members. The younger generation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 different in that timely recognition and rewards are a top priority for them. All signs indicate that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Moose membership is ready for a change, and developing and implementing that change is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challenge for this Committee. We don’t know what the timeline will be but it will likely lead to a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Town Hall meeting similar to One Moose.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CC0AB-D1F3-4E36-BE40-7FFCC14F32C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207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CC0AB-D1F3-4E36-BE40-7FFCC14F32C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429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chapter shall qualify for the Award of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Achievement.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A member serving as an elected or appointed officer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 Chapter Committee Chairman shall be elected and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installed on or before January 31, shall serve through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end of the chapter year April 30 and shall sponsor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enroll one (1) or more new or re-enrolled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members into the Chapter between May 1 and April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30. If installed after January 31, she must sponsor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enroll three (3) or more new or re-enrolled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members into the Chapter as well as fulfill her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obligations under number 3.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The Chapter Committee Chairman shall hold a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fundraising project to cover the expenses of the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committee which may include: a recommended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twenty dollars ($20.00) or more donation to the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Women of the Moose Scholarship and Maintenance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Fund and a recommended thirty dollars ($30.00) or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 donation to the special project of their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committee that shall benefit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Mooseheart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</a:t>
            </a:r>
          </a:p>
          <a:p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Moosehaven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 to help defray expenses of meeting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night; and help maintain the General Fund of the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chapter.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 Any member not installed into a position may earn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 Academy of Friendship degree by sponsoring and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enrolling five (5) or more new or re-enrolled members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into the Chapter between May 1 and April 30.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CC0AB-D1F3-4E36-BE40-7FFCC14F32C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232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The chapter shall earn the Award of Achievement.</a:t>
            </a:r>
          </a:p>
          <a:p>
            <a:r>
              <a:rPr lang="en-US" dirty="0"/>
              <a:t>2. The member shall be elected and installed as</a:t>
            </a:r>
          </a:p>
          <a:p>
            <a:r>
              <a:rPr lang="en-US" dirty="0"/>
              <a:t>Treasurer on or before July 31 and shall serve in this</a:t>
            </a:r>
          </a:p>
          <a:p>
            <a:r>
              <a:rPr lang="en-US" dirty="0"/>
              <a:t>capacity through April 30.</a:t>
            </a:r>
          </a:p>
          <a:p>
            <a:r>
              <a:rPr lang="en-US" dirty="0"/>
              <a:t>3. The Treasurer shall sponsor and enroll two (2) or</a:t>
            </a:r>
          </a:p>
          <a:p>
            <a:r>
              <a:rPr lang="en-US" dirty="0"/>
              <a:t>more new or re-enrolled members into the Chapter</a:t>
            </a:r>
          </a:p>
          <a:p>
            <a:r>
              <a:rPr lang="en-US" dirty="0"/>
              <a:t>between May 1 and April 30.</a:t>
            </a:r>
          </a:p>
          <a:p>
            <a:r>
              <a:rPr lang="en-US" dirty="0"/>
              <a:t>4. The chapter financial accounts shall be reconciled by</a:t>
            </a:r>
          </a:p>
          <a:p>
            <a:r>
              <a:rPr lang="en-US" dirty="0"/>
              <a:t>the 15th day of each month.</a:t>
            </a:r>
          </a:p>
          <a:p>
            <a:r>
              <a:rPr lang="en-US" dirty="0"/>
              <a:t>5. The Treasurer shall sort the active membership into</a:t>
            </a:r>
          </a:p>
          <a:p>
            <a:r>
              <a:rPr lang="en-US" dirty="0"/>
              <a:t>the three (3) Chapter Committees and provide the</a:t>
            </a:r>
          </a:p>
          <a:p>
            <a:r>
              <a:rPr lang="en-US" dirty="0"/>
              <a:t>lists to the Senior Regent.</a:t>
            </a:r>
          </a:p>
          <a:p>
            <a:r>
              <a:rPr lang="en-US" dirty="0"/>
              <a:t>74</a:t>
            </a:r>
          </a:p>
          <a:p>
            <a:r>
              <a:rPr lang="en-US" dirty="0"/>
              <a:t>6. She shall attend Board of Officer’s meetings, and</a:t>
            </a:r>
          </a:p>
          <a:p>
            <a:r>
              <a:rPr lang="en-US" dirty="0"/>
              <a:t>monthly Chapter meetings as required under Section</a:t>
            </a:r>
          </a:p>
          <a:p>
            <a:r>
              <a:rPr lang="en-US" dirty="0"/>
              <a:t>45.</a:t>
            </a:r>
          </a:p>
          <a:p>
            <a:r>
              <a:rPr lang="en-US" dirty="0"/>
              <a:t>7. She shall attend Moose sponsored/endorsed</a:t>
            </a:r>
          </a:p>
          <a:p>
            <a:r>
              <a:rPr lang="en-US" dirty="0"/>
              <a:t>computer training as required by the Grand Council.</a:t>
            </a:r>
          </a:p>
          <a:p>
            <a:r>
              <a:rPr lang="en-US" dirty="0"/>
              <a:t>8. She shall attend the Annual Women of the Moose</a:t>
            </a:r>
          </a:p>
          <a:p>
            <a:r>
              <a:rPr lang="en-US" dirty="0"/>
              <a:t>Training Session.</a:t>
            </a:r>
          </a:p>
          <a:p>
            <a:r>
              <a:rPr lang="en-US" dirty="0"/>
              <a:t>9. All Tax and Government Reports, including the Form</a:t>
            </a:r>
          </a:p>
          <a:p>
            <a:r>
              <a:rPr lang="en-US" dirty="0"/>
              <a:t>990-Exempt Organization and Form 944 shall be</a:t>
            </a:r>
          </a:p>
          <a:p>
            <a:r>
              <a:rPr lang="en-US" dirty="0"/>
              <a:t>filed and paid on time, when applicable.</a:t>
            </a:r>
          </a:p>
          <a:p>
            <a:r>
              <a:rPr lang="en-US" dirty="0"/>
              <a:t>10. All receipts and expenditures are recorded accurately</a:t>
            </a:r>
          </a:p>
          <a:p>
            <a:r>
              <a:rPr lang="en-US" dirty="0"/>
              <a:t>and properly balanced.</a:t>
            </a:r>
          </a:p>
          <a:p>
            <a:r>
              <a:rPr lang="en-US" dirty="0"/>
              <a:t>11. All applications shall be transmitted to Moose</a:t>
            </a:r>
          </a:p>
          <a:p>
            <a:r>
              <a:rPr lang="en-US" dirty="0"/>
              <a:t>International as appropriate.</a:t>
            </a:r>
          </a:p>
          <a:p>
            <a:r>
              <a:rPr lang="en-US" dirty="0"/>
              <a:t>12. Membership records, reports and files shall be kept</a:t>
            </a:r>
          </a:p>
          <a:p>
            <a:r>
              <a:rPr lang="en-US" dirty="0"/>
              <a:t>current. Membership updates and status changes</a:t>
            </a:r>
          </a:p>
          <a:p>
            <a:r>
              <a:rPr lang="en-US" dirty="0"/>
              <a:t>shall be reported weekly. Committee Meeting and</a:t>
            </a:r>
          </a:p>
          <a:p>
            <a:r>
              <a:rPr lang="en-US" dirty="0"/>
              <a:t>fundraising information shall be reported to Women</a:t>
            </a:r>
          </a:p>
          <a:p>
            <a:r>
              <a:rPr lang="en-US" dirty="0"/>
              <a:t>of the Moose Headquarters as required.</a:t>
            </a:r>
          </a:p>
          <a:p>
            <a:r>
              <a:rPr lang="en-US" dirty="0"/>
              <a:t>If the Treasurer does not fulfill the above qualifications, or if</a:t>
            </a:r>
          </a:p>
          <a:p>
            <a:r>
              <a:rPr lang="en-US" dirty="0"/>
              <a:t>it is determined that any records have been falsified, or that</a:t>
            </a:r>
          </a:p>
          <a:p>
            <a:r>
              <a:rPr lang="en-US" dirty="0"/>
              <a:t>the Financial Review Committee did not verify the monthly</a:t>
            </a:r>
          </a:p>
          <a:p>
            <a:r>
              <a:rPr lang="en-US" dirty="0"/>
              <a:t>financial reports, the Star Degree shall not be awarded or the</a:t>
            </a:r>
          </a:p>
          <a:p>
            <a:r>
              <a:rPr lang="en-US" dirty="0"/>
              <a:t>degree may be revoked, or removed as appropriate at the sole</a:t>
            </a:r>
          </a:p>
          <a:p>
            <a:r>
              <a:rPr lang="en-US" dirty="0"/>
              <a:t>discretion of Women of the Moose Headquarters. This action</a:t>
            </a:r>
          </a:p>
          <a:p>
            <a:r>
              <a:rPr lang="en-US" dirty="0"/>
              <a:t>is to be taken only after verification is done by investigation.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CC0AB-D1F3-4E36-BE40-7FFCC14F32C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8335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Eligibility for the Golden Gavel honor shall be limited to a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member who served a full term as Senior Regent. While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serving as Senior Regent the following requirements shall be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met: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The chapter shall earn the Award of Achievement.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The Senior Regent shall be elected and installed on or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before July 31 and serve in the same capacity through the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end of the chapter year, April 30.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The Senior Regent shall, on or before January 31, appoint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have installed all Chapter Committee Chairmen and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Guide. In the event the chapter does not have a qualified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higher degree member to serve as the Higher Degree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Chairman, the Senior Regent will receive credit towards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qualifying for individual honors.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 If, at any time during the chapter year, a vacancy should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occur in any of the above positions, the Senior Regent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shall immediately appoint another member to fill the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and the member shall be properly installed by a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Collegian.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5. The Senior Regent shall, between May 1 and April 30,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sponsor and enroll two (2) or more new or re-enrolled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members into the Chapter.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6. The Senior Regent shall remit all Forms 114 and 166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completed in their entirety, by their respective deadlines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 well as any other forms as requested to Women of the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Moose headquarters during her term of office as Senior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Regent. All reports shall be received at Women of the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Moose headquarters as instructed on the report to be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eligible for the Golden Gavel. THERE SHALL BE NO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EXCEPTIONS. Please see the list of required forms/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reports in the Officers’ handbook.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68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7. The Senior Regent shall notify every member on the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chapter rolls of the Chapter Committee to which she has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been appointed.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8. The Senior Regent shall attend the Annual Women of the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Moose Training Session.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9. The Senior Regent shall attend Board of Officer’s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meetings, and monthly Chapter meetings as required.</a:t>
            </a:r>
          </a:p>
          <a:p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Section 98.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GOLDEN GAVEL.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After the records for the chapter year are checked, a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member who met the requirements as outlined in Section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97 while serving as Senior Regent, may be presented with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Golden Gavel at the annual State/Provincial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Convocation.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The Golden Gavel shall signify the member is eligible to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meet the requirements for the College of Regents degree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while serving as Junior Past Regent.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CC0AB-D1F3-4E36-BE40-7FFCC14F32C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310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Eligibility for College of Regents shall be limited to a member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who has met the qualifications for the degree during her term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office as Senior Regent and during her term of office as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Junior Past Regent. If she qualified for the Golden Gavel, she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has met one-half (1/2) of the requirements for the College of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Regents Degree. During her year as Junior Past Regent she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shall: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Be installed as Junior Past Regent on or before July 31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shall serve in the same capacity through April 30.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Sponsor and enroll two (2) or more new or re-enrolled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members into the Chapter between May 1 and April 30.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Hold a Golden Gavel Celebration Meeting.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 Serve as Chairman of the Golden Gavel Committee,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which shall hold a fundraising project to cover expenses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the committee which may include: a recommended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thirty dollars ($30.00) or more donation for the special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project(s) of the Golden Gavel Committee that shall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benefit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Mooseheart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Moosehaven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 a recommended twenty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dollars ($20.00) or more donation to the Women of the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69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Moose Scholarship and Maintenance Fund; to help defray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expenses of the celebration meeting; and help maintain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General Fund of the chapter.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5. Attend the Annual Women of the Moose Training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Session.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6. Attend Board of Officer’s meetings, and monthly Chapter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meetings as required under Section 43.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CC0AB-D1F3-4E36-BE40-7FFCC14F32C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973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CC0AB-D1F3-4E36-BE40-7FFCC14F32C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939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D1861-E9AF-4D10-847B-1FB828BF2697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5AFB2-0B2E-4B81-A867-113FDF0D6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50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D1861-E9AF-4D10-847B-1FB828BF2697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5AFB2-0B2E-4B81-A867-113FDF0D6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25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D1861-E9AF-4D10-847B-1FB828BF2697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5AFB2-0B2E-4B81-A867-113FDF0D6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66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D1861-E9AF-4D10-847B-1FB828BF2697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5AFB2-0B2E-4B81-A867-113FDF0D6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23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D1861-E9AF-4D10-847B-1FB828BF2697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5AFB2-0B2E-4B81-A867-113FDF0D6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34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D1861-E9AF-4D10-847B-1FB828BF2697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5AFB2-0B2E-4B81-A867-113FDF0D6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15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D1861-E9AF-4D10-847B-1FB828BF2697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5AFB2-0B2E-4B81-A867-113FDF0D6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82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D1861-E9AF-4D10-847B-1FB828BF2697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5AFB2-0B2E-4B81-A867-113FDF0D6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78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D1861-E9AF-4D10-847B-1FB828BF2697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5AFB2-0B2E-4B81-A867-113FDF0D6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73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D1861-E9AF-4D10-847B-1FB828BF2697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5AFB2-0B2E-4B81-A867-113FDF0D6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1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D1861-E9AF-4D10-847B-1FB828BF2697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5AFB2-0B2E-4B81-A867-113FDF0D6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95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D1861-E9AF-4D10-847B-1FB828BF2697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5AFB2-0B2E-4B81-A867-113FDF0D6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039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TI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tiff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tiff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9.png"/><Relationship Id="rId5" Type="http://schemas.openxmlformats.org/officeDocument/2006/relationships/image" Target="../media/image3.tiff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png"/><Relationship Id="rId5" Type="http://schemas.openxmlformats.org/officeDocument/2006/relationships/image" Target="../media/image3.tiff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6.m4a"/><Relationship Id="rId7" Type="http://schemas.openxmlformats.org/officeDocument/2006/relationships/image" Target="../media/image5.png"/><Relationship Id="rId2" Type="http://schemas.microsoft.com/office/2007/relationships/media" Target="../media/media15.m4a"/><Relationship Id="rId1" Type="http://schemas.openxmlformats.org/officeDocument/2006/relationships/audio" Target="NULL" TargetMode="External"/><Relationship Id="rId6" Type="http://schemas.openxmlformats.org/officeDocument/2006/relationships/image" Target="../media/image20.tiff"/><Relationship Id="rId5" Type="http://schemas.openxmlformats.org/officeDocument/2006/relationships/image" Target="../media/image22.jpe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9.m4a"/><Relationship Id="rId2" Type="http://schemas.microsoft.com/office/2007/relationships/media" Target="../media/media18.m4a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0.m4a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tiff"/><Relationship Id="rId12" Type="http://schemas.openxmlformats.org/officeDocument/2006/relationships/image" Target="../media/image5.png"/><Relationship Id="rId2" Type="http://schemas.microsoft.com/office/2007/relationships/media" Target="../media/media21.m4a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openxmlformats.org/officeDocument/2006/relationships/image" Target="../media/image26.gif"/><Relationship Id="rId5" Type="http://schemas.openxmlformats.org/officeDocument/2006/relationships/image" Target="../media/image3.tiff"/><Relationship Id="rId10" Type="http://schemas.openxmlformats.org/officeDocument/2006/relationships/image" Target="../media/image13.tiff"/><Relationship Id="rId4" Type="http://schemas.openxmlformats.org/officeDocument/2006/relationships/image" Target="../media/image23.jpeg"/><Relationship Id="rId9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microsoft.com/office/2007/relationships/media" Target="../media/media22.m4a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3.m4a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tiff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tiff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3" Type="http://schemas.microsoft.com/office/2007/relationships/media" Target="../media/media7.m4a"/><Relationship Id="rId7" Type="http://schemas.openxmlformats.org/officeDocument/2006/relationships/image" Target="../media/image14.jpeg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4a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microsoft.com/office/2007/relationships/media" Target="../media/media8.m4a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11.m4a"/><Relationship Id="rId7" Type="http://schemas.openxmlformats.org/officeDocument/2006/relationships/image" Target="../media/image13.tiff"/><Relationship Id="rId2" Type="http://schemas.microsoft.com/office/2007/relationships/media" Target="../media/media10.m4a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Primary Colors / Red Blue Yellow / Ricardo Ferrol — Grafische Arbeiten |  Primary colors, Colorful wallpaper, Color">
            <a:extLst>
              <a:ext uri="{FF2B5EF4-FFF2-40B4-BE49-F238E27FC236}">
                <a16:creationId xmlns:a16="http://schemas.microsoft.com/office/drawing/2014/main" id="{17BE79F5-9B07-4B2D-B2E1-3AB3585E6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676A18D-0A7A-4A57-8115-971DCC80838D}"/>
              </a:ext>
            </a:extLst>
          </p:cNvPr>
          <p:cNvSpPr txBox="1">
            <a:spLocks/>
          </p:cNvSpPr>
          <p:nvPr/>
        </p:nvSpPr>
        <p:spPr>
          <a:xfrm>
            <a:off x="4275439" y="1458097"/>
            <a:ext cx="4942703" cy="21624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latin typeface="Arial Black" panose="020B0A04020102020204" pitchFamily="34" charset="0"/>
              </a:rPr>
              <a:t>The Future 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Arial Black" panose="020B0A04020102020204" pitchFamily="34" charset="0"/>
              </a:rPr>
              <a:t>of Fraternal Recognition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F6C84A-2AC6-4C7C-A955-CE542318D2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890" y="4741084"/>
            <a:ext cx="3909809" cy="1770015"/>
          </a:xfrm>
          <a:prstGeom prst="rect">
            <a:avLst/>
          </a:prstGeom>
        </p:spPr>
      </p:pic>
      <p:pic>
        <p:nvPicPr>
          <p:cNvPr id="7" name="Picture 6" descr="legnlogo2.tif">
            <a:extLst>
              <a:ext uri="{FF2B5EF4-FFF2-40B4-BE49-F238E27FC236}">
                <a16:creationId xmlns:a16="http://schemas.microsoft.com/office/drawing/2014/main" id="{4823D462-85A7-4C4F-B78D-0669C38478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036" y="2248157"/>
            <a:ext cx="2064240" cy="2110050"/>
          </a:xfrm>
          <a:prstGeom prst="rect">
            <a:avLst/>
          </a:prstGeom>
        </p:spPr>
      </p:pic>
      <p:sp>
        <p:nvSpPr>
          <p:cNvPr id="9" name="Flowchart: Extract 8">
            <a:extLst>
              <a:ext uri="{FF2B5EF4-FFF2-40B4-BE49-F238E27FC236}">
                <a16:creationId xmlns:a16="http://schemas.microsoft.com/office/drawing/2014/main" id="{85D50E2A-136C-4894-AF03-3228E54C6CA2}"/>
              </a:ext>
            </a:extLst>
          </p:cNvPr>
          <p:cNvSpPr/>
          <p:nvPr/>
        </p:nvSpPr>
        <p:spPr>
          <a:xfrm rot="1759337">
            <a:off x="7124441" y="4945631"/>
            <a:ext cx="3146350" cy="2856566"/>
          </a:xfrm>
          <a:prstGeom prst="flowChartExtra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2768E405-4562-404E-8501-CF26D448C053}"/>
              </a:ext>
            </a:extLst>
          </p:cNvPr>
          <p:cNvSpPr/>
          <p:nvPr/>
        </p:nvSpPr>
        <p:spPr>
          <a:xfrm>
            <a:off x="2502244" y="531046"/>
            <a:ext cx="1414848" cy="1334234"/>
          </a:xfrm>
          <a:prstGeom prst="triangle">
            <a:avLst>
              <a:gd name="adj" fmla="val 508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rapezoid 9">
            <a:extLst>
              <a:ext uri="{FF2B5EF4-FFF2-40B4-BE49-F238E27FC236}">
                <a16:creationId xmlns:a16="http://schemas.microsoft.com/office/drawing/2014/main" id="{EC2CA72C-BE64-4B0B-8080-71EBC7340E1E}"/>
              </a:ext>
            </a:extLst>
          </p:cNvPr>
          <p:cNvSpPr/>
          <p:nvPr/>
        </p:nvSpPr>
        <p:spPr>
          <a:xfrm rot="2392012">
            <a:off x="-1315807" y="6122963"/>
            <a:ext cx="3360013" cy="1470073"/>
          </a:xfrm>
          <a:prstGeom prst="trapezoid">
            <a:avLst/>
          </a:prstGeom>
          <a:solidFill>
            <a:srgbClr val="652B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A61033-8E0D-4D26-B725-82921175CAF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184" y="341287"/>
            <a:ext cx="2050967" cy="2110049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31ADC2F-4DFF-4340-B23D-FF0181073E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52096" y="2262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15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our rainbow curve PPT border background pictures &amp; Google Slides">
            <a:extLst>
              <a:ext uri="{FF2B5EF4-FFF2-40B4-BE49-F238E27FC236}">
                <a16:creationId xmlns:a16="http://schemas.microsoft.com/office/drawing/2014/main" id="{DBE454CB-C416-4951-A01B-3A692092B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36573"/>
            <a:ext cx="9212002" cy="4621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1A5819-7AE1-4339-8A08-D2464292A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5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Current Degree Structure </a:t>
            </a:r>
            <a:br>
              <a:rPr lang="en-US" sz="405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en-US" sz="405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Moose Legion</a:t>
            </a:r>
          </a:p>
        </p:txBody>
      </p:sp>
      <p:pic>
        <p:nvPicPr>
          <p:cNvPr id="6" name="Picture 5" descr="legnlogo2.tif">
            <a:extLst>
              <a:ext uri="{FF2B5EF4-FFF2-40B4-BE49-F238E27FC236}">
                <a16:creationId xmlns:a16="http://schemas.microsoft.com/office/drawing/2014/main" id="{94D70C2A-0E26-490B-A830-29D6021CC5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481" y="1852211"/>
            <a:ext cx="2171700" cy="2219895"/>
          </a:xfrm>
          <a:prstGeom prst="rect">
            <a:avLst/>
          </a:prstGeom>
        </p:spPr>
      </p:pic>
      <p:pic>
        <p:nvPicPr>
          <p:cNvPr id="7" name="Picture 6" descr="C:\Users\kwiebe\AppData\Local\Microsoft\Windows\Temporary Internet Files\Content.Outlook\9607EQXT\fellowlogo Full Color Small.tif">
            <a:extLst>
              <a:ext uri="{FF2B5EF4-FFF2-40B4-BE49-F238E27FC236}">
                <a16:creationId xmlns:a16="http://schemas.microsoft.com/office/drawing/2014/main" id="{561A81DA-5F5D-439D-B3E7-44AC49CCE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053" y="2562107"/>
            <a:ext cx="2219895" cy="2219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BA96C0-5BE2-4DDA-8D16-4DCCE38D7A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624" y="3672054"/>
            <a:ext cx="2219895" cy="2219895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CEA9BC0-39A4-4F64-9D36-0565E401E4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92771" y="10025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88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FAD14-53A9-4742-B2A9-E71771CA0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98914"/>
            <a:ext cx="78867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652B91"/>
                </a:solidFill>
                <a:latin typeface="Arial Black" panose="020B0A04020102020204" pitchFamily="34" charset="0"/>
              </a:rPr>
              <a:t>Moose Legion</a:t>
            </a:r>
            <a:br>
              <a:rPr lang="en-US" dirty="0">
                <a:solidFill>
                  <a:srgbClr val="652B91"/>
                </a:solidFill>
                <a:latin typeface="Arial Black" panose="020B0A04020102020204" pitchFamily="34" charset="0"/>
              </a:rPr>
            </a:br>
            <a:r>
              <a:rPr lang="en-US" sz="3200" dirty="0">
                <a:solidFill>
                  <a:srgbClr val="652B91"/>
                </a:solidFill>
                <a:latin typeface="Arial Black" panose="020B0A04020102020204" pitchFamily="34" charset="0"/>
              </a:rPr>
              <a:t>“The Degree of Service”</a:t>
            </a:r>
            <a:endParaRPr lang="en-US" dirty="0">
              <a:solidFill>
                <a:srgbClr val="652B9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C1AF96-AFEB-4FEF-A44F-9183FE2C93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>
                <a:latin typeface="Arial Black" panose="020B0A04020102020204" pitchFamily="34" charset="0"/>
              </a:rPr>
              <a:t>Unique in that the Moose Legion functions as both a fraternal unit and a degree.</a:t>
            </a:r>
          </a:p>
          <a:p>
            <a:r>
              <a:rPr lang="en-US" dirty="0">
                <a:latin typeface="Arial Black" panose="020B0A04020102020204" pitchFamily="34" charset="0"/>
              </a:rPr>
              <a:t>Mission is “to have fun while providing greater service to the Moose fraternity”.</a:t>
            </a:r>
          </a:p>
          <a:p>
            <a:r>
              <a:rPr lang="en-US" dirty="0">
                <a:latin typeface="Arial Black" panose="020B0A04020102020204" pitchFamily="34" charset="0"/>
              </a:rPr>
              <a:t>Only qualification for Moose Legion membership is to be an active male member of a Lodge.</a:t>
            </a:r>
          </a:p>
          <a:p>
            <a:r>
              <a:rPr lang="en-US" dirty="0">
                <a:latin typeface="Arial Black" panose="020B0A04020102020204" pitchFamily="34" charset="0"/>
              </a:rPr>
              <a:t>Interested members submit an application to a Moose Legion jurisdiction along with one year’s dues; new member applicants must appear for conferral in order to be considered Moose Legionnaires.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9DEFF3-4E43-4B97-AB40-057E628DB1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93767"/>
            <a:ext cx="9382126" cy="771525"/>
          </a:xfrm>
          <a:prstGeom prst="rect">
            <a:avLst/>
          </a:prstGeom>
        </p:spPr>
      </p:pic>
      <p:pic>
        <p:nvPicPr>
          <p:cNvPr id="4" name="Picture 3" descr="legnlogo2.tif">
            <a:extLst>
              <a:ext uri="{FF2B5EF4-FFF2-40B4-BE49-F238E27FC236}">
                <a16:creationId xmlns:a16="http://schemas.microsoft.com/office/drawing/2014/main" id="{DB5BEC99-00B0-498B-B415-ACE74E0202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6650" y="5131566"/>
            <a:ext cx="1530830" cy="15648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801264-C9B3-4FE9-98B4-236B3AF3B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-238126" y="-621663"/>
            <a:ext cx="9382126" cy="771525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6FF3229-BFA1-457B-91E0-955D457FAE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81850" y="5024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35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29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38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ree Blue Spiral PPT Template, 58% OFF | www.micoope.com.gt">
            <a:extLst>
              <a:ext uri="{FF2B5EF4-FFF2-40B4-BE49-F238E27FC236}">
                <a16:creationId xmlns:a16="http://schemas.microsoft.com/office/drawing/2014/main" id="{3FE4C413-77C6-4B94-8115-BE05C907D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7478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023838-0364-42D3-BE4B-24435F2FA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1119"/>
            <a:ext cx="7886700" cy="1325563"/>
          </a:xfrm>
        </p:spPr>
        <p:txBody>
          <a:bodyPr>
            <a:normAutofit/>
          </a:bodyPr>
          <a:lstStyle/>
          <a:p>
            <a:pPr algn="ctr">
              <a:tabLst>
                <a:tab pos="5429250" algn="l"/>
              </a:tabLst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Fellowship Degree of Honor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“A Much Coveted Mark of Distinction”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BAF198-43CF-4546-B514-B45B9F956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24302"/>
            <a:ext cx="7886700" cy="5147469"/>
          </a:xfrm>
        </p:spPr>
        <p:txBody>
          <a:bodyPr/>
          <a:lstStyle/>
          <a:p>
            <a:r>
              <a:rPr lang="en-US" sz="2000" dirty="0">
                <a:latin typeface="Arial Black" panose="020B0A04020102020204" pitchFamily="34" charset="0"/>
              </a:rPr>
              <a:t>Must hold active membership in a Lodge and a Moose Legion.</a:t>
            </a:r>
          </a:p>
          <a:p>
            <a:r>
              <a:rPr lang="en-US" sz="2000" dirty="0">
                <a:latin typeface="Arial Black" panose="020B0A04020102020204" pitchFamily="34" charset="0"/>
              </a:rPr>
              <a:t>Four basic requirements must be met in order to be considered: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>
                <a:latin typeface="Arial Black" panose="020B0A04020102020204" pitchFamily="34" charset="0"/>
              </a:rPr>
              <a:t>At least 5 consecutive years of Lodge membership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>
                <a:latin typeface="Arial Black" panose="020B0A04020102020204" pitchFamily="34" charset="0"/>
              </a:rPr>
              <a:t>At least 1 year of Moose Legion membership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>
                <a:latin typeface="Arial Black" panose="020B0A04020102020204" pitchFamily="34" charset="0"/>
              </a:rPr>
              <a:t>Sponsored 5 Lodge members lifetime, including 1 in the 16 months prior to being recommended; or a member of the Moose 25 Club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>
                <a:latin typeface="Arial Black" panose="020B0A04020102020204" pitchFamily="34" charset="0"/>
              </a:rPr>
              <a:t>Sponsored 1 Moose Legion application that has been “accepted” in LCL</a:t>
            </a:r>
          </a:p>
          <a:p>
            <a:r>
              <a:rPr lang="en-US" sz="2000" dirty="0">
                <a:latin typeface="Arial Black" panose="020B0A04020102020204" pitchFamily="34" charset="0"/>
              </a:rPr>
              <a:t>Must answer “yes” to 7 of 15 questions on the annual recommendation form for submission to be reviewed and considered.</a:t>
            </a:r>
          </a:p>
          <a:p>
            <a:r>
              <a:rPr lang="en-US" sz="2000" dirty="0">
                <a:latin typeface="Arial Black" panose="020B0A04020102020204" pitchFamily="34" charset="0"/>
              </a:rPr>
              <a:t>Those candidates approved must attend a conferral ceremony at the International Convention or      annual Association Convention.</a:t>
            </a:r>
          </a:p>
          <a:p>
            <a:endParaRPr lang="en-US" dirty="0"/>
          </a:p>
        </p:txBody>
      </p:sp>
      <p:pic>
        <p:nvPicPr>
          <p:cNvPr id="4" name="Picture 3" descr="C:\Users\kwiebe\AppData\Local\Microsoft\Windows\Temporary Internet Files\Content.Outlook\9607EQXT\fellowlogo Full Color Small.tif">
            <a:extLst>
              <a:ext uri="{FF2B5EF4-FFF2-40B4-BE49-F238E27FC236}">
                <a16:creationId xmlns:a16="http://schemas.microsoft.com/office/drawing/2014/main" id="{28EB3305-318C-4ED7-B24E-3D701C45E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840" y="5561017"/>
            <a:ext cx="1131835" cy="1131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A227A8-088B-4206-910A-5B220D141D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93040" y="2470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58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3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4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9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8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4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7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90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pt Background Vector Art, Icons, and Graphics for Free Download">
            <a:extLst>
              <a:ext uri="{FF2B5EF4-FFF2-40B4-BE49-F238E27FC236}">
                <a16:creationId xmlns:a16="http://schemas.microsoft.com/office/drawing/2014/main" id="{C9BCFA2B-E5F2-4AC9-BA6C-D82633978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591" y="-328618"/>
            <a:ext cx="10401591" cy="8258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D1D850-0824-46D3-B17D-625C73F40C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613" y="5448802"/>
            <a:ext cx="1528762" cy="152876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7D1AAC7-A63B-4282-87BA-C269EAC00F8C}"/>
              </a:ext>
            </a:extLst>
          </p:cNvPr>
          <p:cNvSpPr txBox="1">
            <a:spLocks/>
          </p:cNvSpPr>
          <p:nvPr/>
        </p:nvSpPr>
        <p:spPr>
          <a:xfrm>
            <a:off x="0" y="937239"/>
            <a:ext cx="9144000" cy="96299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FFD009"/>
                </a:solidFill>
                <a:effectLst>
                  <a:innerShdw blurRad="63500" dist="50800" dir="10800000">
                    <a:prstClr val="black"/>
                  </a:innerShdw>
                </a:effectLst>
                <a:latin typeface="Arial Black" panose="020B0A04020102020204" pitchFamily="34" charset="0"/>
              </a:rPr>
              <a:t>Pilgrim Degree of Merit</a:t>
            </a:r>
          </a:p>
          <a:p>
            <a:pPr algn="ctr"/>
            <a:r>
              <a:rPr lang="en-US" sz="2400" b="1" dirty="0">
                <a:solidFill>
                  <a:srgbClr val="FFD009"/>
                </a:solidFill>
                <a:effectLst>
                  <a:innerShdw blurRad="63500" dist="50800" dir="10800000">
                    <a:prstClr val="black"/>
                  </a:innerShdw>
                </a:effectLst>
                <a:latin typeface="Arial Black" panose="020B0A04020102020204" pitchFamily="34" charset="0"/>
              </a:rPr>
              <a:t>“Aspired by Many, Few are Chosen”</a:t>
            </a:r>
          </a:p>
          <a:p>
            <a:endParaRPr lang="en-US" sz="3600" b="1" dirty="0">
              <a:solidFill>
                <a:srgbClr val="FFD009"/>
              </a:solidFill>
              <a:effectLst>
                <a:innerShdw blurRad="63500" dist="50800" dir="10800000">
                  <a:prstClr val="black"/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93993E-A50F-4380-A852-F423EE7031A1}"/>
              </a:ext>
            </a:extLst>
          </p:cNvPr>
          <p:cNvSpPr txBox="1"/>
          <p:nvPr/>
        </p:nvSpPr>
        <p:spPr>
          <a:xfrm>
            <a:off x="-1" y="1835092"/>
            <a:ext cx="8936831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 Black" panose="020B0A04020102020204" pitchFamily="34" charset="0"/>
              </a:rPr>
              <a:t>Traditionally promoted as the highest degree that can be conferred on a male member of The Moose.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 Black" panose="020B0A04020102020204" pitchFamily="34" charset="0"/>
              </a:rPr>
              <a:t>4 basic requirements to be eligible for recommendation: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>
                <a:latin typeface="Arial Black" panose="020B0A04020102020204" pitchFamily="34" charset="0"/>
              </a:rPr>
              <a:t>Fellow for at least 5 years, who holds active membership in a Lodge and a Moose Legion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>
                <a:latin typeface="Arial Black" panose="020B0A04020102020204" pitchFamily="34" charset="0"/>
              </a:rPr>
              <a:t>10 consecutive years of Lodge membership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>
                <a:latin typeface="Arial Black" panose="020B0A04020102020204" pitchFamily="34" charset="0"/>
              </a:rPr>
              <a:t>Past Governor or Past Lodge President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>
                <a:latin typeface="Arial Black" panose="020B0A04020102020204" pitchFamily="34" charset="0"/>
              </a:rPr>
              <a:t>Member of the Moose 25 Club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 Black" panose="020B0A04020102020204" pitchFamily="34" charset="0"/>
              </a:rPr>
              <a:t>Qualified individuals must be recommended by an active Pilgrim.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 Black" panose="020B0A04020102020204" pitchFamily="34" charset="0"/>
              </a:rPr>
              <a:t>Recommendation forms are reviewed by the Pilgrim Consistory; those candidates who are approved are notified in late December.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 Black" panose="020B0A04020102020204" pitchFamily="34" charset="0"/>
              </a:rPr>
              <a:t>Candidates can only be conferred in the </a:t>
            </a:r>
            <a:r>
              <a:rPr lang="en-US" dirty="0" err="1">
                <a:latin typeface="Arial Black" panose="020B0A04020102020204" pitchFamily="34" charset="0"/>
              </a:rPr>
              <a:t>Mooseheart</a:t>
            </a:r>
            <a:r>
              <a:rPr lang="en-US" dirty="0">
                <a:latin typeface="Arial Black" panose="020B0A04020102020204" pitchFamily="34" charset="0"/>
              </a:rPr>
              <a:t>                                House of God during the weekend of </a:t>
            </a:r>
            <a:r>
              <a:rPr lang="en-US" dirty="0" err="1">
                <a:latin typeface="Arial Black" panose="020B0A04020102020204" pitchFamily="34" charset="0"/>
              </a:rPr>
              <a:t>Mooseheart</a:t>
            </a:r>
            <a:r>
              <a:rPr lang="en-US" dirty="0">
                <a:latin typeface="Arial Black" panose="020B0A04020102020204" pitchFamily="34" charset="0"/>
              </a:rPr>
              <a:t>                                   graduation ceremonies. 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FCAFC0A-B388-4D7A-AE7D-0CEF6812DD6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300" end="37.596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98972" y="2237095"/>
            <a:ext cx="609600" cy="609600"/>
          </a:xfrm>
          <a:prstGeom prst="rect">
            <a:avLst/>
          </a:prstGeom>
        </p:spPr>
      </p:pic>
      <p:pic>
        <p:nvPicPr>
          <p:cNvPr id="6" name="Recorded Sound1">
            <a:hlinkClick r:id="" action="ppaction://media"/>
            <a:extLst>
              <a:ext uri="{FF2B5EF4-FFF2-40B4-BE49-F238E27FC236}">
                <a16:creationId xmlns:a16="http://schemas.microsoft.com/office/drawing/2014/main" id="{E050C3D1-4688-475E-8F6F-1A47B5FD04F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8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94172" y="11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1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326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5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74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8674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0574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6674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37174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52174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57674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72674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ree Blue and Yellow Corporate PowerPoint Background">
            <a:extLst>
              <a:ext uri="{FF2B5EF4-FFF2-40B4-BE49-F238E27FC236}">
                <a16:creationId xmlns:a16="http://schemas.microsoft.com/office/drawing/2014/main" id="{C194353E-32A9-4364-9E2C-49C7F18E1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AB7C96-5B70-49CC-B8F9-B81AA9850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-483586"/>
            <a:ext cx="7886700" cy="2852737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Similarities &amp; Differences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5610E6-6730-4FAA-B9B5-7DF881C17A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3512" y="1466850"/>
            <a:ext cx="3686175" cy="3924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567D40-831A-49BF-AB3B-4DCB5EAC62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83" y="3490273"/>
            <a:ext cx="4622917" cy="26106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66BA12C0-071B-4FE4-A5A4-2A45E0D5FEFB}"/>
              </a:ext>
            </a:extLst>
          </p:cNvPr>
          <p:cNvSpPr/>
          <p:nvPr/>
        </p:nvSpPr>
        <p:spPr>
          <a:xfrm>
            <a:off x="5457825" y="1614488"/>
            <a:ext cx="1471612" cy="200025"/>
          </a:xfrm>
          <a:prstGeom prst="flowChartProcess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95256C85-6009-4213-86B1-C7AC8A7F75F8}"/>
              </a:ext>
            </a:extLst>
          </p:cNvPr>
          <p:cNvSpPr/>
          <p:nvPr/>
        </p:nvSpPr>
        <p:spPr>
          <a:xfrm flipH="1">
            <a:off x="7467601" y="1617343"/>
            <a:ext cx="76199" cy="154306"/>
          </a:xfrm>
          <a:prstGeom prst="flowChartAlternateProcess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BDBDB"/>
              </a:solidFill>
            </a:endParaRP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2B22D29-050D-4E22-A3EF-D61460C7B5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34200" y="4933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49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astel Creative | Creative powerpoint templates, Creative powerpoint, Powerpoint  background design">
            <a:extLst>
              <a:ext uri="{FF2B5EF4-FFF2-40B4-BE49-F238E27FC236}">
                <a16:creationId xmlns:a16="http://schemas.microsoft.com/office/drawing/2014/main" id="{96F6D430-161B-4C25-ACE6-4A344FBB5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84" y="0"/>
            <a:ext cx="9167084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192300-F001-4C19-BFB4-1F6A2AAB98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30763"/>
            <a:ext cx="3868340" cy="823912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</a:rPr>
              <a:t>Similarities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31699A-1FCC-4D80-873C-0B926B0834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085438"/>
            <a:ext cx="3868340" cy="5104225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1200"/>
              </a:spcAft>
            </a:pPr>
            <a:r>
              <a:rPr lang="en-US" b="1" dirty="0"/>
              <a:t>Must hold membership in auxiliary unit of The Moose</a:t>
            </a:r>
          </a:p>
          <a:p>
            <a:pPr>
              <a:spcAft>
                <a:spcPts val="1200"/>
              </a:spcAft>
            </a:pPr>
            <a:r>
              <a:rPr lang="en-US" b="1" dirty="0"/>
              <a:t>Consist of those members who “do more” for the fraternity</a:t>
            </a:r>
          </a:p>
          <a:p>
            <a:pPr>
              <a:spcAft>
                <a:spcPts val="1200"/>
              </a:spcAft>
            </a:pPr>
            <a:r>
              <a:rPr lang="en-US" b="1" dirty="0"/>
              <a:t>3 degree opportunities</a:t>
            </a:r>
          </a:p>
          <a:p>
            <a:pPr>
              <a:spcAft>
                <a:spcPts val="1200"/>
              </a:spcAft>
            </a:pPr>
            <a:r>
              <a:rPr lang="en-US" b="1" dirty="0"/>
              <a:t>No degree dues</a:t>
            </a:r>
          </a:p>
          <a:p>
            <a:pPr>
              <a:spcAft>
                <a:spcPts val="1200"/>
              </a:spcAft>
            </a:pPr>
            <a:r>
              <a:rPr lang="en-US" b="1" dirty="0"/>
              <a:t>Fulfills desire for gender specific fellowship and recognition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1EFB0B-6DB5-4209-BF2C-EAA1E39A43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72000" y="130763"/>
            <a:ext cx="3887391" cy="823912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Differences</a:t>
            </a:r>
          </a:p>
        </p:txBody>
      </p:sp>
      <p:sp>
        <p:nvSpPr>
          <p:cNvPr id="8" name="Chord 7">
            <a:extLst>
              <a:ext uri="{FF2B5EF4-FFF2-40B4-BE49-F238E27FC236}">
                <a16:creationId xmlns:a16="http://schemas.microsoft.com/office/drawing/2014/main" id="{B43F5EBB-39A9-455D-BAD4-3D6C2AFF02DB}"/>
              </a:ext>
            </a:extLst>
          </p:cNvPr>
          <p:cNvSpPr/>
          <p:nvPr/>
        </p:nvSpPr>
        <p:spPr>
          <a:xfrm rot="4584328">
            <a:off x="7567072" y="5128129"/>
            <a:ext cx="3111756" cy="2855306"/>
          </a:xfrm>
          <a:prstGeom prst="chord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08A32E-B975-49F3-AC49-4DAB44C7FE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5820" y="997125"/>
            <a:ext cx="4014787" cy="5641799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Earned vs. Honorary</a:t>
            </a:r>
          </a:p>
          <a:p>
            <a:r>
              <a:rPr lang="en-US" b="1" dirty="0"/>
              <a:t>Chapter membership is NOT a degree; Moose Legion membership is a degree</a:t>
            </a:r>
          </a:p>
          <a:p>
            <a:r>
              <a:rPr lang="en-US" b="1" dirty="0"/>
              <a:t>WOTM degrees are achieved within a fiscal year; ML degrees are awarded over a period of time</a:t>
            </a:r>
          </a:p>
          <a:p>
            <a:r>
              <a:rPr lang="en-US" b="1" dirty="0"/>
              <a:t>Can’t equate degrees </a:t>
            </a:r>
          </a:p>
          <a:p>
            <a:r>
              <a:rPr lang="en-US" b="1" dirty="0"/>
              <a:t>Females can’t earn honors based on Lodge participation or leadership</a:t>
            </a:r>
          </a:p>
          <a:p>
            <a:r>
              <a:rPr lang="en-US" b="1" dirty="0"/>
              <a:t>WOTM Call Cards are valid indefinitely</a:t>
            </a:r>
          </a:p>
          <a:p>
            <a:endParaRPr lang="en-US" b="1" dirty="0"/>
          </a:p>
          <a:p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5B6F65D-A9EB-4607-B263-ECBB8B6D33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6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03621" y="345075"/>
            <a:ext cx="609600" cy="609600"/>
          </a:xfrm>
          <a:prstGeom prst="rect">
            <a:avLst/>
          </a:prstGeom>
        </p:spPr>
      </p:pic>
      <p:pic>
        <p:nvPicPr>
          <p:cNvPr id="9" name="Recorded Sound2">
            <a:hlinkClick r:id="" action="ppaction://media"/>
            <a:extLst>
              <a:ext uri="{FF2B5EF4-FFF2-40B4-BE49-F238E27FC236}">
                <a16:creationId xmlns:a16="http://schemas.microsoft.com/office/drawing/2014/main" id="{EAAA3760-DD01-4257-A0BD-2B50AAB7D79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96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54591" y="4311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83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8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56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947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56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7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84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98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110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13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1396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build="p"/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our rainbow curve PPT border background pictures &amp; Google Slides">
            <a:extLst>
              <a:ext uri="{FF2B5EF4-FFF2-40B4-BE49-F238E27FC236}">
                <a16:creationId xmlns:a16="http://schemas.microsoft.com/office/drawing/2014/main" id="{659C11C2-6980-4135-B5B2-2444D9021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36572"/>
            <a:ext cx="9212002" cy="4621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2A99E5-CE02-4682-A725-347A56C11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92132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Next Steps </a:t>
            </a:r>
            <a:br>
              <a:rPr lang="en-US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for the </a:t>
            </a:r>
            <a:br>
              <a:rPr lang="en-US" sz="31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Fraternal Recognition Committee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60FD7-1196-41DE-971F-5B82ADEF83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27917"/>
            <a:ext cx="78867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Review and consider feedback that has been provided through the online survey launched in September 2023</a:t>
            </a:r>
          </a:p>
          <a:p>
            <a:r>
              <a:rPr lang="en-US" b="1" dirty="0"/>
              <a:t>Determine appropriate direction for future conversations</a:t>
            </a:r>
          </a:p>
          <a:p>
            <a:pPr lvl="1"/>
            <a:r>
              <a:rPr lang="en-US" b="1" dirty="0"/>
              <a:t>Continue with degree programs in current state</a:t>
            </a:r>
          </a:p>
          <a:p>
            <a:pPr lvl="1"/>
            <a:r>
              <a:rPr lang="en-US" b="1" dirty="0"/>
              <a:t>Develop a completely new member recognition program</a:t>
            </a:r>
          </a:p>
          <a:p>
            <a:pPr lvl="1"/>
            <a:r>
              <a:rPr lang="en-US" b="1" dirty="0"/>
              <a:t>Construct a hybrid program (combination of current and new programs)</a:t>
            </a:r>
          </a:p>
          <a:p>
            <a:r>
              <a:rPr lang="en-US" b="1" dirty="0"/>
              <a:t>Schedule town hall meeting similar to One Moose for presentation to membership and subsequent discussion (date and location to be determined)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625A123-634A-438E-85E3-702C7156436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5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28115" y="23404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65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ee Blue and Yellow Corporate PowerPoint Background">
            <a:extLst>
              <a:ext uri="{FF2B5EF4-FFF2-40B4-BE49-F238E27FC236}">
                <a16:creationId xmlns:a16="http://schemas.microsoft.com/office/drawing/2014/main" id="{E0299935-390E-4C5F-9742-56F2700A5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egnlogo2.tif">
            <a:extLst>
              <a:ext uri="{FF2B5EF4-FFF2-40B4-BE49-F238E27FC236}">
                <a16:creationId xmlns:a16="http://schemas.microsoft.com/office/drawing/2014/main" id="{C719AFB1-76B1-4D81-84EA-65438C92F5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3336" y="3542388"/>
            <a:ext cx="1828821" cy="1869406"/>
          </a:xfrm>
          <a:prstGeom prst="rect">
            <a:avLst/>
          </a:prstGeom>
        </p:spPr>
      </p:pic>
      <p:pic>
        <p:nvPicPr>
          <p:cNvPr id="4" name="Picture 3" descr="C:\Users\kwiebe\AppData\Local\Microsoft\Windows\Temporary Internet Files\Content.Outlook\9607EQXT\fellowlogo Full Color Small.tif">
            <a:extLst>
              <a:ext uri="{FF2B5EF4-FFF2-40B4-BE49-F238E27FC236}">
                <a16:creationId xmlns:a16="http://schemas.microsoft.com/office/drawing/2014/main" id="{7C9ACB0F-579D-46D8-918E-D657EFBC2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69" y="1274866"/>
            <a:ext cx="1869407" cy="1869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1425B3-D7E6-41BE-888F-AA99B119019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435" y="1232963"/>
            <a:ext cx="1844078" cy="18440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852C30-7F29-4341-A66E-5AAE7013C7F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809" y="657264"/>
            <a:ext cx="2730382" cy="15778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167E88-5382-405F-8FED-387100E9520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521" y="4225937"/>
            <a:ext cx="2276166" cy="21628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81882D-6FD7-43BE-BF51-78C4DFA9DA4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2229">
            <a:off x="5855164" y="3499336"/>
            <a:ext cx="2159202" cy="17945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7596F5D-95B9-411E-A0D9-81CAC3692EA7}"/>
              </a:ext>
            </a:extLst>
          </p:cNvPr>
          <p:cNvSpPr/>
          <p:nvPr/>
        </p:nvSpPr>
        <p:spPr>
          <a:xfrm>
            <a:off x="3363502" y="2854211"/>
            <a:ext cx="25076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Degrees</a:t>
            </a:r>
          </a:p>
        </p:txBody>
      </p:sp>
      <p:pic>
        <p:nvPicPr>
          <p:cNvPr id="4102" name="Picture 6" descr="Crystal Ball Genie Sticker by Anne Lee for iOS &amp; Android | GIPHY">
            <a:extLst>
              <a:ext uri="{FF2B5EF4-FFF2-40B4-BE49-F238E27FC236}">
                <a16:creationId xmlns:a16="http://schemas.microsoft.com/office/drawing/2014/main" id="{95A6B419-C9A8-4F88-ACBF-E7D07FB3B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95" y="-89794"/>
            <a:ext cx="6231469" cy="681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6FB98A9-4536-441C-AF1C-3121EE71E74C}"/>
              </a:ext>
            </a:extLst>
          </p:cNvPr>
          <p:cNvSpPr/>
          <p:nvPr/>
        </p:nvSpPr>
        <p:spPr>
          <a:xfrm>
            <a:off x="3416742" y="-431612"/>
            <a:ext cx="2858475" cy="701730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0" b="1" cap="none" spc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?</a:t>
            </a:r>
          </a:p>
        </p:txBody>
      </p:sp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EFEBAA3-3D02-42C2-B628-5877731AB4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2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906334" y="3014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29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5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9" presetClass="exit" presetSubtype="0" accel="100000" fill="hold" nodeType="withEffect">
                                  <p:stCondLst>
                                    <p:cond delay="47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4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9" presetClass="exit" presetSubtype="0" accel="100000" fill="hold" nodeType="withEffect">
                                  <p:stCondLst>
                                    <p:cond delay="47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4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9" presetClass="exit" presetSubtype="0" accel="100000" fill="hold" nodeType="withEffect">
                                  <p:stCondLst>
                                    <p:cond delay="47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4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9" presetClass="exit" presetSubtype="0" accel="100000" fill="hold" nodeType="withEffect">
                                  <p:stCondLst>
                                    <p:cond delay="47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4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9" presetClass="exit" presetSubtype="0" accel="100000" fill="hold" nodeType="withEffect">
                                  <p:stCondLst>
                                    <p:cond delay="47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4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9" presetClass="exit" presetSubtype="0" accel="100000" fill="hold" nodeType="withEffect">
                                  <p:stCondLst>
                                    <p:cond delay="47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4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9" presetClass="entr" presetSubtype="0" decel="100000" fill="hold" nodeType="withEffect">
                                  <p:stCondLst>
                                    <p:cond delay="5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536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385684-9963-4947-A326-87AA55F414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A8CF27-0ED9-48F0-B779-970D1139B088}"/>
              </a:ext>
            </a:extLst>
          </p:cNvPr>
          <p:cNvSpPr txBox="1"/>
          <p:nvPr/>
        </p:nvSpPr>
        <p:spPr>
          <a:xfrm>
            <a:off x="2961861" y="5645426"/>
            <a:ext cx="2862469" cy="437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C78086-3A6C-4DBA-A17C-C71CA426F8BF}"/>
              </a:ext>
            </a:extLst>
          </p:cNvPr>
          <p:cNvSpPr txBox="1"/>
          <p:nvPr/>
        </p:nvSpPr>
        <p:spPr>
          <a:xfrm>
            <a:off x="1361039" y="5645426"/>
            <a:ext cx="2300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Eraser" panose="00000400000000000000" pitchFamily="2" charset="0"/>
              </a:rPr>
              <a:t>OPINIONS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534E9B-E9DB-43EF-A1AC-D8DBBEF2AF72}"/>
              </a:ext>
            </a:extLst>
          </p:cNvPr>
          <p:cNvSpPr txBox="1"/>
          <p:nvPr/>
        </p:nvSpPr>
        <p:spPr>
          <a:xfrm>
            <a:off x="2961861" y="4577785"/>
            <a:ext cx="2300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Eraser" panose="00000400000000000000" pitchFamily="2" charset="0"/>
              </a:rPr>
              <a:t>debates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B02158-6EAE-453A-BD26-6085A064348C}"/>
              </a:ext>
            </a:extLst>
          </p:cNvPr>
          <p:cNvSpPr txBox="1"/>
          <p:nvPr/>
        </p:nvSpPr>
        <p:spPr>
          <a:xfrm>
            <a:off x="4780101" y="3626145"/>
            <a:ext cx="3449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Eraser" panose="00000400000000000000" pitchFamily="2" charset="0"/>
              </a:rPr>
              <a:t>CONSIDERATIONS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665527-F304-48AC-A8E4-59023A431ACD}"/>
              </a:ext>
            </a:extLst>
          </p:cNvPr>
          <p:cNvSpPr txBox="1"/>
          <p:nvPr/>
        </p:nvSpPr>
        <p:spPr>
          <a:xfrm>
            <a:off x="6196427" y="2844225"/>
            <a:ext cx="30867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Eraser" panose="00000400000000000000" pitchFamily="2" charset="0"/>
              </a:rPr>
              <a:t>COMPROMISES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1257B8-654C-44DA-B98B-AFC145DD081A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222" y="5151778"/>
            <a:ext cx="2722130" cy="1232339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9D303F7-1079-45F5-AF79-BFC9E646008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56687" y="3150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00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Process 2">
            <a:extLst>
              <a:ext uri="{FF2B5EF4-FFF2-40B4-BE49-F238E27FC236}">
                <a16:creationId xmlns:a16="http://schemas.microsoft.com/office/drawing/2014/main" id="{248DEBD8-D4B6-4144-82A3-F060AFE4B697}"/>
              </a:ext>
            </a:extLst>
          </p:cNvPr>
          <p:cNvSpPr/>
          <p:nvPr/>
        </p:nvSpPr>
        <p:spPr>
          <a:xfrm>
            <a:off x="0" y="5674658"/>
            <a:ext cx="9318812" cy="1183342"/>
          </a:xfrm>
          <a:prstGeom prst="flowChartProces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Four rainbow curve PPT border background pictures &amp; Google Slides">
            <a:extLst>
              <a:ext uri="{FF2B5EF4-FFF2-40B4-BE49-F238E27FC236}">
                <a16:creationId xmlns:a16="http://schemas.microsoft.com/office/drawing/2014/main" id="{BDEA4B04-51A9-49AF-82B9-E98BC4742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8678"/>
            <a:ext cx="12370244" cy="5042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AC7A2C1-60CE-4654-BC4B-7204A3513DFE}"/>
              </a:ext>
            </a:extLst>
          </p:cNvPr>
          <p:cNvSpPr txBox="1">
            <a:spLocks/>
          </p:cNvSpPr>
          <p:nvPr/>
        </p:nvSpPr>
        <p:spPr>
          <a:xfrm>
            <a:off x="716056" y="529936"/>
            <a:ext cx="7886700" cy="7206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5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FRC@mooseintl.org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439D26-DD52-42CC-98B8-949C7C630FD5}"/>
              </a:ext>
            </a:extLst>
          </p:cNvPr>
          <p:cNvSpPr txBox="1"/>
          <p:nvPr/>
        </p:nvSpPr>
        <p:spPr>
          <a:xfrm>
            <a:off x="716056" y="4579044"/>
            <a:ext cx="7886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Scan now to access the latest member survey.</a:t>
            </a:r>
          </a:p>
          <a:p>
            <a:pPr algn="ctr"/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Your Comments Matter!</a:t>
            </a: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4B4D877-2516-4FEC-A398-520F424A5E9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20084" y="585456"/>
            <a:ext cx="609600" cy="609600"/>
          </a:xfrm>
          <a:prstGeom prst="rect">
            <a:avLst/>
          </a:prstGeom>
        </p:spPr>
      </p:pic>
      <p:pic>
        <p:nvPicPr>
          <p:cNvPr id="1026" name="Picture 1" descr="image001">
            <a:extLst>
              <a:ext uri="{FF2B5EF4-FFF2-40B4-BE49-F238E27FC236}">
                <a16:creationId xmlns:a16="http://schemas.microsoft.com/office/drawing/2014/main" id="{FBC04201-14BC-4B2B-A0CE-2C4712DF6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812" y="403321"/>
            <a:ext cx="4517691" cy="5639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873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3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astel Creative Powerpoint Templates - Arts, Blue, Google Slides, Red,  Yellow - Free PPT… | Creative powerpoint, Creative powerpoint templates, Powerpoint  templates">
            <a:extLst>
              <a:ext uri="{FF2B5EF4-FFF2-40B4-BE49-F238E27FC236}">
                <a16:creationId xmlns:a16="http://schemas.microsoft.com/office/drawing/2014/main" id="{2BC33934-24FD-4005-A5EA-4C4607026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6468" y="0"/>
            <a:ext cx="9590468" cy="724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BC6C96-CD5E-421B-8349-E03865F30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308" y="2279593"/>
            <a:ext cx="6665284" cy="496986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Purpose:</a:t>
            </a:r>
          </a:p>
          <a:p>
            <a:pPr marL="0" indent="0" algn="ctr">
              <a:buNone/>
            </a:pPr>
            <a:endParaRPr lang="en-US" sz="14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4000" dirty="0">
                <a:latin typeface="Arial Black" panose="020B0A04020102020204" pitchFamily="34" charset="0"/>
              </a:rPr>
              <a:t>Develop a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4000" dirty="0">
                <a:latin typeface="Arial Black" panose="020B0A04020102020204" pitchFamily="34" charset="0"/>
              </a:rPr>
              <a:t>process for future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4000" dirty="0">
                <a:latin typeface="Arial Black" panose="020B0A04020102020204" pitchFamily="34" charset="0"/>
              </a:rPr>
              <a:t>recognition programs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4000" dirty="0">
                <a:latin typeface="Arial Black" panose="020B0A04020102020204" pitchFamily="34" charset="0"/>
              </a:rPr>
              <a:t>of The Moose</a:t>
            </a:r>
            <a:endParaRPr lang="en-US" sz="3600" dirty="0">
              <a:latin typeface="Arial Black" panose="020B0A04020102020204" pitchFamily="34" charset="0"/>
            </a:endParaRPr>
          </a:p>
        </p:txBody>
      </p:sp>
      <p:sp>
        <p:nvSpPr>
          <p:cNvPr id="7" name="Chord 6">
            <a:extLst>
              <a:ext uri="{FF2B5EF4-FFF2-40B4-BE49-F238E27FC236}">
                <a16:creationId xmlns:a16="http://schemas.microsoft.com/office/drawing/2014/main" id="{6D0DC930-19A9-4745-A3CA-93EFEEC297EC}"/>
              </a:ext>
            </a:extLst>
          </p:cNvPr>
          <p:cNvSpPr/>
          <p:nvPr/>
        </p:nvSpPr>
        <p:spPr>
          <a:xfrm rot="12721206">
            <a:off x="-1117054" y="-337936"/>
            <a:ext cx="1762617" cy="2731687"/>
          </a:xfrm>
          <a:prstGeom prst="chord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C63E359-589F-480C-BB9B-64FC2A66E24E}"/>
              </a:ext>
            </a:extLst>
          </p:cNvPr>
          <p:cNvSpPr txBox="1">
            <a:spLocks/>
          </p:cNvSpPr>
          <p:nvPr/>
        </p:nvSpPr>
        <p:spPr>
          <a:xfrm>
            <a:off x="1562511" y="48127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5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Fraternal Recognition Committee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D4ABE6C-E354-4985-A336-FB23C2C88B2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16" end="1020.421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85890" y="13712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0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stel Creative | Creative powerpoint templates, Creative powerpoint, Powerpoint  background design">
            <a:extLst>
              <a:ext uri="{FF2B5EF4-FFF2-40B4-BE49-F238E27FC236}">
                <a16:creationId xmlns:a16="http://schemas.microsoft.com/office/drawing/2014/main" id="{9D8E9804-5C9E-43C3-96AD-B7EC591E9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" y="0"/>
            <a:ext cx="913850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7659584-A441-455E-97E9-659DFADFF5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7902" y="2345726"/>
            <a:ext cx="4380471" cy="2687551"/>
          </a:xfrm>
        </p:spPr>
        <p:txBody>
          <a:bodyPr>
            <a:normAutofit/>
          </a:bodyPr>
          <a:lstStyle/>
          <a:p>
            <a:pPr algn="l"/>
            <a:r>
              <a:rPr lang="en-US" sz="3000" b="1" dirty="0">
                <a:solidFill>
                  <a:schemeClr val="tx2">
                    <a:lumMod val="50000"/>
                  </a:schemeClr>
                </a:solidFill>
              </a:rPr>
              <a:t>Scott Hart</a:t>
            </a:r>
          </a:p>
          <a:p>
            <a:pPr algn="l"/>
            <a:r>
              <a:rPr lang="en-US" sz="3000" b="1" dirty="0">
                <a:solidFill>
                  <a:schemeClr val="tx2">
                    <a:lumMod val="50000"/>
                  </a:schemeClr>
                </a:solidFill>
              </a:rPr>
              <a:t>Barb McPherson </a:t>
            </a:r>
          </a:p>
          <a:p>
            <a:pPr algn="l"/>
            <a:r>
              <a:rPr lang="en-US" sz="3000" b="1" dirty="0">
                <a:solidFill>
                  <a:schemeClr val="tx2">
                    <a:lumMod val="50000"/>
                  </a:schemeClr>
                </a:solidFill>
              </a:rPr>
              <a:t>Brian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</a:rPr>
              <a:t>Toseki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n-US" sz="3000" b="1" i="1" dirty="0">
                <a:solidFill>
                  <a:schemeClr val="tx2">
                    <a:lumMod val="50000"/>
                  </a:schemeClr>
                </a:solidFill>
              </a:rPr>
              <a:t>Chairman</a:t>
            </a:r>
          </a:p>
          <a:p>
            <a:pPr algn="l"/>
            <a:r>
              <a:rPr lang="en-US" sz="3000" b="1" dirty="0">
                <a:solidFill>
                  <a:schemeClr val="tx2">
                    <a:lumMod val="50000"/>
                  </a:schemeClr>
                </a:solidFill>
              </a:rPr>
              <a:t>Mark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</a:rPr>
              <a:t>Penzkover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n-US" sz="3000" b="1" i="1" dirty="0">
                <a:solidFill>
                  <a:schemeClr val="tx2">
                    <a:lumMod val="50000"/>
                  </a:schemeClr>
                </a:solidFill>
              </a:rPr>
              <a:t>Secretary</a:t>
            </a:r>
          </a:p>
          <a:p>
            <a:pPr algn="l"/>
            <a:r>
              <a:rPr lang="en-US" sz="3000" b="1" dirty="0">
                <a:solidFill>
                  <a:schemeClr val="tx2">
                    <a:lumMod val="50000"/>
                  </a:schemeClr>
                </a:solidFill>
              </a:rPr>
              <a:t>Sandy Johnston </a:t>
            </a:r>
          </a:p>
          <a:p>
            <a:pPr algn="l"/>
            <a:endParaRPr lang="en-US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965C16D-05F5-4FF8-96C3-70BF3FB9AF53}"/>
              </a:ext>
            </a:extLst>
          </p:cNvPr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5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Fraternal Recognition Committee Members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3BBAAF9-FD08-4356-B4AB-EFB1CEB6E09D}"/>
              </a:ext>
            </a:extLst>
          </p:cNvPr>
          <p:cNvSpPr txBox="1">
            <a:spLocks/>
          </p:cNvSpPr>
          <p:nvPr/>
        </p:nvSpPr>
        <p:spPr>
          <a:xfrm>
            <a:off x="5529650" y="2269613"/>
            <a:ext cx="3608858" cy="319417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000" b="1" dirty="0">
                <a:solidFill>
                  <a:schemeClr val="tx2">
                    <a:lumMod val="50000"/>
                  </a:schemeClr>
                </a:solidFill>
              </a:rPr>
              <a:t>Cathy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</a:rPr>
              <a:t>Funkey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pPr algn="l"/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</a:rPr>
              <a:t>Karyn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</a:rPr>
              <a:t> Johnson </a:t>
            </a:r>
          </a:p>
          <a:p>
            <a:pPr algn="l"/>
            <a:r>
              <a:rPr lang="en-US" sz="3000" b="1" dirty="0">
                <a:solidFill>
                  <a:schemeClr val="tx2">
                    <a:lumMod val="50000"/>
                  </a:schemeClr>
                </a:solidFill>
              </a:rPr>
              <a:t>Terry Walls </a:t>
            </a:r>
          </a:p>
          <a:p>
            <a:pPr algn="l"/>
            <a:r>
              <a:rPr lang="en-US" sz="3000" b="1" dirty="0">
                <a:solidFill>
                  <a:schemeClr val="tx2">
                    <a:lumMod val="50000"/>
                  </a:schemeClr>
                </a:solidFill>
              </a:rPr>
              <a:t>Mike Rios </a:t>
            </a:r>
          </a:p>
          <a:p>
            <a:pPr algn="l"/>
            <a:r>
              <a:rPr lang="en-US" sz="3000" b="1" dirty="0">
                <a:solidFill>
                  <a:schemeClr val="tx2">
                    <a:lumMod val="50000"/>
                  </a:schemeClr>
                </a:solidFill>
              </a:rPr>
              <a:t>Shawn Baile </a:t>
            </a:r>
          </a:p>
          <a:p>
            <a:pPr algn="l"/>
            <a:r>
              <a:rPr lang="en-US" sz="3000" b="1" dirty="0">
                <a:solidFill>
                  <a:schemeClr val="tx2">
                    <a:lumMod val="50000"/>
                  </a:schemeClr>
                </a:solidFill>
              </a:rPr>
              <a:t>Denielle Baile </a:t>
            </a:r>
            <a:endParaRPr lang="en-US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Chord 5">
            <a:extLst>
              <a:ext uri="{FF2B5EF4-FFF2-40B4-BE49-F238E27FC236}">
                <a16:creationId xmlns:a16="http://schemas.microsoft.com/office/drawing/2014/main" id="{B8C53365-1EA9-4C8F-81CF-F781426C0349}"/>
              </a:ext>
            </a:extLst>
          </p:cNvPr>
          <p:cNvSpPr/>
          <p:nvPr/>
        </p:nvSpPr>
        <p:spPr>
          <a:xfrm rot="4584328">
            <a:off x="7567072" y="5128129"/>
            <a:ext cx="3111756" cy="2855306"/>
          </a:xfrm>
          <a:prstGeom prst="chord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C7EEFB4-080B-44C7-B4C4-497DEFE02122}"/>
              </a:ext>
            </a:extLst>
          </p:cNvPr>
          <p:cNvSpPr txBox="1">
            <a:spLocks/>
          </p:cNvSpPr>
          <p:nvPr/>
        </p:nvSpPr>
        <p:spPr>
          <a:xfrm>
            <a:off x="628650" y="5515970"/>
            <a:ext cx="7886700" cy="7206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5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FRC@mooseintl.org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4D0F796-0A8D-4403-BD46-9302821505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88573" y="7410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56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3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8" presetClass="entr" presetSubtype="16" fill="hold" grpId="0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astel Creative Powerpoint Templates - Arts, Blue, Google Slides, Red,  Yellow - Free PPT… | Creative powerpoint, Creative powerpoint templates, Powerpoint  templates">
            <a:extLst>
              <a:ext uri="{FF2B5EF4-FFF2-40B4-BE49-F238E27FC236}">
                <a16:creationId xmlns:a16="http://schemas.microsoft.com/office/drawing/2014/main" id="{0FA224AE-438A-4783-8853-BACF616EF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925131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B9BBF0-54E2-46F3-90B8-2BEC25A12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727" y="1242269"/>
            <a:ext cx="6876663" cy="4373457"/>
          </a:xfrm>
        </p:spPr>
        <p:txBody>
          <a:bodyPr>
            <a:normAutofit/>
          </a:bodyPr>
          <a:lstStyle/>
          <a:p>
            <a:r>
              <a:rPr lang="en-US" sz="88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Current </a:t>
            </a:r>
            <a:br>
              <a:rPr lang="en-US" sz="88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en-US" sz="88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 Degree </a:t>
            </a:r>
            <a:br>
              <a:rPr lang="en-US" sz="88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en-US" sz="88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  Structure</a:t>
            </a:r>
          </a:p>
        </p:txBody>
      </p:sp>
      <p:sp>
        <p:nvSpPr>
          <p:cNvPr id="5" name="Chord 4">
            <a:extLst>
              <a:ext uri="{FF2B5EF4-FFF2-40B4-BE49-F238E27FC236}">
                <a16:creationId xmlns:a16="http://schemas.microsoft.com/office/drawing/2014/main" id="{C0802997-F080-4C4F-8972-E40AB047E964}"/>
              </a:ext>
            </a:extLst>
          </p:cNvPr>
          <p:cNvSpPr/>
          <p:nvPr/>
        </p:nvSpPr>
        <p:spPr>
          <a:xfrm rot="11948272">
            <a:off x="-1799585" y="4901281"/>
            <a:ext cx="3841216" cy="3148186"/>
          </a:xfrm>
          <a:prstGeom prst="chord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F34614-0A43-4EB3-A2CE-2FDC8C6F87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4689" y="742952"/>
            <a:ext cx="2742788" cy="23431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276F6E-DB20-4A45-9AD7-12F467127831}"/>
              </a:ext>
            </a:extLst>
          </p:cNvPr>
          <p:cNvSpPr txBox="1"/>
          <p:nvPr/>
        </p:nvSpPr>
        <p:spPr>
          <a:xfrm>
            <a:off x="7030370" y="1543047"/>
            <a:ext cx="884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solidFill>
                  <a:schemeClr val="accent1">
                    <a:lumMod val="50000"/>
                  </a:schemeClr>
                </a:solidFill>
                <a:latin typeface="Script MT Bold" panose="03040602040607080904" pitchFamily="66" charset="0"/>
              </a:rPr>
              <a:t>years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CDAA9CC-099A-4169-9806-81A7D97A66C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44" end="468.428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80649" y="690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30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7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our rainbow curve PPT border background pictures &amp; Google Slides">
            <a:extLst>
              <a:ext uri="{FF2B5EF4-FFF2-40B4-BE49-F238E27FC236}">
                <a16:creationId xmlns:a16="http://schemas.microsoft.com/office/drawing/2014/main" id="{3BC8AAB5-DA6A-4C4B-907C-FE45D5A47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36572"/>
            <a:ext cx="9212002" cy="4621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1A5819-7AE1-4339-8A08-D2464292A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5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Current Degree Structure </a:t>
            </a:r>
            <a:br>
              <a:rPr lang="en-US" sz="405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en-US" sz="405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Women of the Moose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6FF434-5430-4D6E-AEEC-18A124F102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21" y="1737582"/>
            <a:ext cx="3007987" cy="17383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AA8D77-E104-4268-ADD9-2D47668A83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608" y="2799229"/>
            <a:ext cx="2343310" cy="22266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EB4EAC-73B2-4204-B92A-34A0498E04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918" y="3912566"/>
            <a:ext cx="2611615" cy="2170541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C936A82-8476-407A-AED3-61F3615FA56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00" end="975.435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64933" y="10726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87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Free Blue Spiral PPT Template, 58% OFF | www.micoope.com.gt">
            <a:extLst>
              <a:ext uri="{FF2B5EF4-FFF2-40B4-BE49-F238E27FC236}">
                <a16:creationId xmlns:a16="http://schemas.microsoft.com/office/drawing/2014/main" id="{64DAB432-B7B8-4E38-9B2C-D472B8E53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7478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ACAC81-BE48-4BB3-A393-77D2E5BE36FD}"/>
              </a:ext>
            </a:extLst>
          </p:cNvPr>
          <p:cNvSpPr txBox="1"/>
          <p:nvPr/>
        </p:nvSpPr>
        <p:spPr>
          <a:xfrm>
            <a:off x="642096" y="670491"/>
            <a:ext cx="8149590" cy="5955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endParaRPr lang="en-US" sz="1600" b="1" dirty="0">
              <a:solidFill>
                <a:schemeClr val="accent1"/>
              </a:solidFill>
              <a:latin typeface="Arial Black" panose="020B0A040201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Arial Black" panose="020B0A04020102020204" pitchFamily="34" charset="0"/>
              </a:rPr>
              <a:t>If serving as an officer or committee chairman:</a:t>
            </a:r>
          </a:p>
          <a:p>
            <a:pPr marL="746125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 Black" panose="020B0A04020102020204" pitchFamily="34" charset="0"/>
              </a:rPr>
              <a:t>If installed on or before January 31</a:t>
            </a:r>
            <a:r>
              <a:rPr lang="en-US" baseline="30000" dirty="0">
                <a:latin typeface="Arial Black" panose="020B0A04020102020204" pitchFamily="34" charset="0"/>
              </a:rPr>
              <a:t>st</a:t>
            </a:r>
            <a:r>
              <a:rPr lang="en-US" dirty="0">
                <a:latin typeface="Arial Black" panose="020B0A04020102020204" pitchFamily="34" charset="0"/>
              </a:rPr>
              <a:t>, she must sponsor at least 1 Chapter member between May 1</a:t>
            </a:r>
            <a:r>
              <a:rPr lang="en-US" baseline="30000" dirty="0">
                <a:latin typeface="Arial Black" panose="020B0A04020102020204" pitchFamily="34" charset="0"/>
              </a:rPr>
              <a:t>st</a:t>
            </a:r>
            <a:r>
              <a:rPr lang="en-US" dirty="0">
                <a:latin typeface="Arial Black" panose="020B0A04020102020204" pitchFamily="34" charset="0"/>
              </a:rPr>
              <a:t> and April 30</a:t>
            </a:r>
            <a:r>
              <a:rPr lang="en-US" baseline="30000" dirty="0">
                <a:latin typeface="Arial Black" panose="020B0A04020102020204" pitchFamily="34" charset="0"/>
              </a:rPr>
              <a:t>th</a:t>
            </a:r>
            <a:r>
              <a:rPr lang="en-US" dirty="0">
                <a:latin typeface="Arial Black" panose="020B0A04020102020204" pitchFamily="34" charset="0"/>
              </a:rPr>
              <a:t>; applicant must be enrolled by April 30</a:t>
            </a:r>
            <a:r>
              <a:rPr lang="en-US" baseline="30000" dirty="0">
                <a:latin typeface="Arial Black" panose="020B0A04020102020204" pitchFamily="34" charset="0"/>
              </a:rPr>
              <a:t>th</a:t>
            </a:r>
            <a:r>
              <a:rPr lang="en-US" dirty="0">
                <a:latin typeface="Arial Black" panose="020B0A04020102020204" pitchFamily="34" charset="0"/>
              </a:rPr>
              <a:t>.   </a:t>
            </a:r>
          </a:p>
          <a:p>
            <a:pPr marL="746125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 Black" panose="020B0A04020102020204" pitchFamily="34" charset="0"/>
              </a:rPr>
              <a:t>If installed after January 31</a:t>
            </a:r>
            <a:r>
              <a:rPr lang="en-US" baseline="30000" dirty="0">
                <a:latin typeface="Arial Black" panose="020B0A04020102020204" pitchFamily="34" charset="0"/>
              </a:rPr>
              <a:t>st</a:t>
            </a:r>
            <a:r>
              <a:rPr lang="en-US" dirty="0">
                <a:latin typeface="Arial Black" panose="020B0A04020102020204" pitchFamily="34" charset="0"/>
              </a:rPr>
              <a:t>, she must sponsor at least 3 Chapter members between May 1</a:t>
            </a:r>
            <a:r>
              <a:rPr lang="en-US" baseline="30000" dirty="0">
                <a:latin typeface="Arial Black" panose="020B0A04020102020204" pitchFamily="34" charset="0"/>
              </a:rPr>
              <a:t>st</a:t>
            </a:r>
            <a:r>
              <a:rPr lang="en-US" dirty="0">
                <a:latin typeface="Arial Black" panose="020B0A04020102020204" pitchFamily="34" charset="0"/>
              </a:rPr>
              <a:t>  &amp; April 30</a:t>
            </a:r>
            <a:r>
              <a:rPr lang="en-US" baseline="30000" dirty="0">
                <a:latin typeface="Arial Black" panose="020B0A04020102020204" pitchFamily="34" charset="0"/>
              </a:rPr>
              <a:t>th</a:t>
            </a:r>
            <a:r>
              <a:rPr lang="en-US" dirty="0">
                <a:latin typeface="Arial Black" panose="020B0A04020102020204" pitchFamily="34" charset="0"/>
              </a:rPr>
              <a:t>; applicants must be enrolled by April 30</a:t>
            </a:r>
            <a:r>
              <a:rPr lang="en-US" baseline="30000" dirty="0">
                <a:latin typeface="Arial Black" panose="020B0A04020102020204" pitchFamily="34" charset="0"/>
              </a:rPr>
              <a:t>th</a:t>
            </a:r>
            <a:r>
              <a:rPr lang="en-US" dirty="0">
                <a:latin typeface="Arial Black" panose="020B0A04020102020204" pitchFamily="34" charset="0"/>
              </a:rPr>
              <a:t>. 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 Black" panose="020B0A04020102020204" pitchFamily="34" charset="0"/>
              </a:rPr>
              <a:t>If serving as a Committee Chairman, she must hold a fundraising project and remit minimum donations to Moose Charities via Form 114.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Arial Black" panose="020B0A04020102020204" pitchFamily="34" charset="0"/>
              </a:rPr>
              <a:t>If </a:t>
            </a:r>
            <a:r>
              <a:rPr lang="en-US" u="sng" dirty="0">
                <a:latin typeface="Arial Black" panose="020B0A04020102020204" pitchFamily="34" charset="0"/>
              </a:rPr>
              <a:t>not</a:t>
            </a:r>
            <a:r>
              <a:rPr lang="en-US" dirty="0">
                <a:latin typeface="Arial Black" panose="020B0A04020102020204" pitchFamily="34" charset="0"/>
              </a:rPr>
              <a:t> serving in an installed position: 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“Five for Friendship”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 Black" panose="020B0A04020102020204" pitchFamily="34" charset="0"/>
              </a:rPr>
              <a:t>Sponsor 5 Chapter members between                                 May 1</a:t>
            </a:r>
            <a:r>
              <a:rPr lang="en-US" baseline="30000" dirty="0">
                <a:latin typeface="Arial Black" panose="020B0A04020102020204" pitchFamily="34" charset="0"/>
              </a:rPr>
              <a:t>st</a:t>
            </a:r>
            <a:r>
              <a:rPr lang="en-US" dirty="0">
                <a:latin typeface="Arial Black" panose="020B0A04020102020204" pitchFamily="34" charset="0"/>
              </a:rPr>
              <a:t>  &amp; April 30</a:t>
            </a:r>
            <a:r>
              <a:rPr lang="en-US" baseline="30000" dirty="0">
                <a:latin typeface="Arial Black" panose="020B0A04020102020204" pitchFamily="34" charset="0"/>
              </a:rPr>
              <a:t>th</a:t>
            </a:r>
            <a:r>
              <a:rPr lang="en-US" dirty="0">
                <a:latin typeface="Arial Black" panose="020B0A04020102020204" pitchFamily="34" charset="0"/>
              </a:rPr>
              <a:t>; applicants must                                     be enrolled by April 30</a:t>
            </a:r>
            <a:r>
              <a:rPr lang="en-US" baseline="30000" dirty="0">
                <a:latin typeface="Arial Black" panose="020B0A04020102020204" pitchFamily="34" charset="0"/>
              </a:rPr>
              <a:t>th</a:t>
            </a:r>
            <a:r>
              <a:rPr lang="en-US" dirty="0">
                <a:latin typeface="Arial Black" panose="020B0A04020102020204" pitchFamily="34" charset="0"/>
              </a:rPr>
              <a:t>. </a:t>
            </a:r>
          </a:p>
          <a:p>
            <a:pPr marL="0" lvl="1"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Conferred at Association Midyear Conference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7B4F0E-195D-4865-AD50-4091BE01F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96" y="7710"/>
            <a:ext cx="7886700" cy="1325563"/>
          </a:xfrm>
        </p:spPr>
        <p:txBody>
          <a:bodyPr>
            <a:normAutofit/>
          </a:bodyPr>
          <a:lstStyle/>
          <a:p>
            <a:pPr lvl="0" algn="ctr" defTabSz="4572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Academy of Friendship</a:t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en-US" sz="2000" b="1" dirty="0">
                <a:solidFill>
                  <a:srgbClr val="4472C4"/>
                </a:solidFill>
                <a:latin typeface="Arial Black" panose="020B0A04020102020204" pitchFamily="34" charset="0"/>
                <a:ea typeface="+mn-ea"/>
                <a:cs typeface="+mn-cs"/>
              </a:rPr>
              <a:t>Chapter shall earn the Award of Achievement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69F55F-E2B4-45A6-B94B-863C05D95A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070" y="5143153"/>
            <a:ext cx="2571813" cy="148624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CBE7D2F-F6E2-4CAF-8F06-4D9CF15520C8}"/>
              </a:ext>
            </a:extLst>
          </p:cNvPr>
          <p:cNvSpPr/>
          <p:nvPr/>
        </p:nvSpPr>
        <p:spPr>
          <a:xfrm>
            <a:off x="6683188" y="5351929"/>
            <a:ext cx="80682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GL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7F3058-D8BB-488B-A116-1FF39688D24F}"/>
              </a:ext>
            </a:extLst>
          </p:cNvPr>
          <p:cNvSpPr/>
          <p:nvPr/>
        </p:nvSpPr>
        <p:spPr>
          <a:xfrm>
            <a:off x="7753349" y="5351928"/>
            <a:ext cx="7754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96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F14F03-381C-4F12-A36E-A851F5A4C1F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528.580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72486" y="903867"/>
            <a:ext cx="609600" cy="609600"/>
          </a:xfrm>
          <a:prstGeom prst="rect">
            <a:avLst/>
          </a:prstGeom>
        </p:spPr>
      </p:pic>
      <p:pic>
        <p:nvPicPr>
          <p:cNvPr id="8" name="Recorded Sound 2">
            <a:hlinkClick r:id="" action="ppaction://media"/>
            <a:extLst>
              <a:ext uri="{FF2B5EF4-FFF2-40B4-BE49-F238E27FC236}">
                <a16:creationId xmlns:a16="http://schemas.microsoft.com/office/drawing/2014/main" id="{8DC6B867-52C5-42CE-A2F6-BF568583AD4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05757" y="9324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78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8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1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0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reen Abstract Background Images, HD Pictures and Wallpaper For Free  Download | Pngtree">
            <a:extLst>
              <a:ext uri="{FF2B5EF4-FFF2-40B4-BE49-F238E27FC236}">
                <a16:creationId xmlns:a16="http://schemas.microsoft.com/office/drawing/2014/main" id="{72D683F5-5B6E-4137-A007-644408B1F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137" y="-971551"/>
            <a:ext cx="11411881" cy="854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6F4249-A049-4396-8903-2D2DCC31A4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4607893"/>
            <a:ext cx="2071108" cy="19680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74E720E-F9A0-4DD7-9A9A-AA4899C6AB08}"/>
              </a:ext>
            </a:extLst>
          </p:cNvPr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B050"/>
                </a:solidFill>
                <a:latin typeface="Arial Black" panose="020B0A04020102020204" pitchFamily="34" charset="0"/>
              </a:rPr>
              <a:t>Star</a:t>
            </a:r>
          </a:p>
          <a:p>
            <a:pPr lvl="0" algn="ctr" defTabSz="457200"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solidFill>
                  <a:srgbClr val="00B050"/>
                </a:solidFill>
                <a:latin typeface="Arial Black" panose="020B0A04020102020204" pitchFamily="34" charset="0"/>
                <a:ea typeface="+mn-ea"/>
                <a:cs typeface="+mn-cs"/>
              </a:rPr>
              <a:t>Chapter shall earn the Award of Achievement</a:t>
            </a:r>
          </a:p>
          <a:p>
            <a:pPr algn="ctr"/>
            <a:endParaRPr lang="en-US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9CFE58-6EE4-4512-B0F5-5EF43DA2DE44}"/>
              </a:ext>
            </a:extLst>
          </p:cNvPr>
          <p:cNvSpPr txBox="1"/>
          <p:nvPr/>
        </p:nvSpPr>
        <p:spPr>
          <a:xfrm>
            <a:off x="497205" y="887135"/>
            <a:ext cx="8149590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/>
          </a:p>
          <a:p>
            <a:endParaRPr lang="en-US" dirty="0">
              <a:latin typeface="Arial Black" panose="020B0A040201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 Black" panose="020B0A04020102020204" pitchFamily="34" charset="0"/>
              </a:rPr>
              <a:t>Member shall be elected and installed as Chapter Treasurer on or before July 31</a:t>
            </a:r>
            <a:r>
              <a:rPr lang="en-US" baseline="30000" dirty="0">
                <a:latin typeface="Arial Black" panose="020B0A04020102020204" pitchFamily="34" charset="0"/>
              </a:rPr>
              <a:t>st</a:t>
            </a:r>
            <a:r>
              <a:rPr lang="en-US" dirty="0">
                <a:latin typeface="Arial Black" panose="020B0A04020102020204" pitchFamily="34" charset="0"/>
              </a:rPr>
              <a:t> and serves through April 30</a:t>
            </a:r>
            <a:r>
              <a:rPr lang="en-US" baseline="30000" dirty="0">
                <a:latin typeface="Arial Black" panose="020B0A04020102020204" pitchFamily="34" charset="0"/>
              </a:rPr>
              <a:t>th</a:t>
            </a:r>
            <a:r>
              <a:rPr lang="en-US" dirty="0">
                <a:latin typeface="Arial Black" panose="020B0A04020102020204" pitchFamily="34" charset="0"/>
              </a:rPr>
              <a:t>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 Black" panose="020B0A04020102020204" pitchFamily="34" charset="0"/>
              </a:rPr>
              <a:t>Attend Chapter meetings regularly.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 Black" panose="020B0A04020102020204" pitchFamily="34" charset="0"/>
              </a:rPr>
              <a:t>Chapter Treasurer shall sponsor 2 Chapter members between May 1</a:t>
            </a:r>
            <a:r>
              <a:rPr lang="en-US" baseline="30000" dirty="0">
                <a:latin typeface="Arial Black" panose="020B0A04020102020204" pitchFamily="34" charset="0"/>
              </a:rPr>
              <a:t>st</a:t>
            </a:r>
            <a:r>
              <a:rPr lang="en-US" dirty="0">
                <a:latin typeface="Arial Black" panose="020B0A04020102020204" pitchFamily="34" charset="0"/>
              </a:rPr>
              <a:t>  &amp; April 30</a:t>
            </a:r>
            <a:r>
              <a:rPr lang="en-US" baseline="30000" dirty="0">
                <a:latin typeface="Arial Black" panose="020B0A04020102020204" pitchFamily="34" charset="0"/>
              </a:rPr>
              <a:t>th</a:t>
            </a:r>
            <a:r>
              <a:rPr lang="en-US" dirty="0">
                <a:latin typeface="Arial Black" panose="020B0A04020102020204" pitchFamily="34" charset="0"/>
              </a:rPr>
              <a:t>; applicants must be enrolled by April 30</a:t>
            </a:r>
            <a:r>
              <a:rPr lang="en-US" baseline="30000" dirty="0">
                <a:latin typeface="Arial Black" panose="020B0A04020102020204" pitchFamily="34" charset="0"/>
              </a:rPr>
              <a:t>th</a:t>
            </a:r>
            <a:r>
              <a:rPr lang="en-US" dirty="0">
                <a:latin typeface="Arial Black" panose="020B0A04020102020204" pitchFamily="34" charset="0"/>
              </a:rPr>
              <a:t>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 Black" panose="020B0A04020102020204" pitchFamily="34" charset="0"/>
              </a:rPr>
              <a:t>Chapter financial records must be reconciled in QuickBooks by the 15</a:t>
            </a:r>
            <a:r>
              <a:rPr lang="en-US" baseline="30000" dirty="0">
                <a:latin typeface="Arial Black" panose="020B0A04020102020204" pitchFamily="34" charset="0"/>
              </a:rPr>
              <a:t>th</a:t>
            </a:r>
            <a:r>
              <a:rPr lang="en-US" dirty="0">
                <a:latin typeface="Arial Black" panose="020B0A04020102020204" pitchFamily="34" charset="0"/>
              </a:rPr>
              <a:t> of each month.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 Black" panose="020B0A04020102020204" pitchFamily="34" charset="0"/>
              </a:rPr>
              <a:t>Treasurer shall attend WOTM Training and 2-HOTT training during her term of office.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 Black" panose="020B0A04020102020204" pitchFamily="34" charset="0"/>
              </a:rPr>
              <a:t>Maintain accurate and timely membership and                 financial records.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 Black" panose="020B0A04020102020204" pitchFamily="34" charset="0"/>
              </a:rPr>
              <a:t>For US Chapters - File the IRS 990 by Sept. 15</a:t>
            </a:r>
            <a:r>
              <a:rPr lang="en-US" baseline="30000" dirty="0">
                <a:latin typeface="Arial Black" panose="020B0A04020102020204" pitchFamily="34" charset="0"/>
              </a:rPr>
              <a:t>th</a:t>
            </a:r>
            <a:r>
              <a:rPr lang="en-US" dirty="0">
                <a:latin typeface="Arial Black" panose="020B0A04020102020204" pitchFamily="34" charset="0"/>
              </a:rPr>
              <a:t>. </a:t>
            </a:r>
          </a:p>
          <a:p>
            <a:pPr algn="ctr">
              <a:spcAft>
                <a:spcPts val="600"/>
              </a:spcAft>
            </a:pPr>
            <a:r>
              <a:rPr lang="en-US" dirty="0">
                <a:solidFill>
                  <a:srgbClr val="008A3E"/>
                </a:solidFill>
                <a:latin typeface="Arial Black" panose="020B0A04020102020204" pitchFamily="34" charset="0"/>
              </a:rPr>
              <a:t>Conferred at the International Convention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FAD166-64AB-48F0-BFA6-245775F976D7}"/>
              </a:ext>
            </a:extLst>
          </p:cNvPr>
          <p:cNvSpPr/>
          <p:nvPr/>
        </p:nvSpPr>
        <p:spPr>
          <a:xfrm>
            <a:off x="5503102" y="5900628"/>
            <a:ext cx="176682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GL 103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4AF2109-914D-435D-B703-694B91CC6B3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27" end="0.414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81716" y="3491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36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4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6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33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42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8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64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8,400+ Gold Confetti Border Stock Illustrations, Royalty-Free Vector  Graphics &amp; Clip Art - iStock">
            <a:extLst>
              <a:ext uri="{FF2B5EF4-FFF2-40B4-BE49-F238E27FC236}">
                <a16:creationId xmlns:a16="http://schemas.microsoft.com/office/drawing/2014/main" id="{1FA8F732-6CD8-4176-BC9A-1C4B0104F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479176"/>
            <a:ext cx="10958475" cy="1025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408C681-351C-4CF7-A78F-D7449F26C621}"/>
              </a:ext>
            </a:extLst>
          </p:cNvPr>
          <p:cNvSpPr/>
          <p:nvPr/>
        </p:nvSpPr>
        <p:spPr>
          <a:xfrm>
            <a:off x="376635" y="1444052"/>
            <a:ext cx="898573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 Black" panose="020B0A04020102020204" pitchFamily="34" charset="0"/>
              </a:rPr>
              <a:t>Member shall be installed as Senior Regent on or before July 31</a:t>
            </a:r>
            <a:r>
              <a:rPr lang="en-US" baseline="30000" dirty="0">
                <a:latin typeface="Arial Black" panose="020B0A04020102020204" pitchFamily="34" charset="0"/>
              </a:rPr>
              <a:t>st</a:t>
            </a:r>
            <a:r>
              <a:rPr lang="en-US" dirty="0">
                <a:latin typeface="Arial Black" panose="020B0A04020102020204" pitchFamily="34" charset="0"/>
              </a:rPr>
              <a:t> and serve through April 30</a:t>
            </a:r>
            <a:r>
              <a:rPr lang="en-US" baseline="30000" dirty="0">
                <a:latin typeface="Arial Black" panose="020B0A04020102020204" pitchFamily="34" charset="0"/>
              </a:rPr>
              <a:t>th</a:t>
            </a:r>
            <a:r>
              <a:rPr lang="en-US" dirty="0">
                <a:latin typeface="Arial Black" panose="020B0A04020102020204" pitchFamily="34" charset="0"/>
              </a:rPr>
              <a:t>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 Black" panose="020B0A04020102020204" pitchFamily="34" charset="0"/>
              </a:rPr>
              <a:t>Attend Chapter meetings regularly.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 Black" panose="020B0A04020102020204" pitchFamily="34" charset="0"/>
              </a:rPr>
              <a:t>Shall appoint a Guide and all Chapter Committee Chairmen, all of whom must be properly installed.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 Black" panose="020B0A04020102020204" pitchFamily="34" charset="0"/>
              </a:rPr>
              <a:t>Shall sponsor 2 Chapter members between May 1</a:t>
            </a:r>
            <a:r>
              <a:rPr lang="en-US" baseline="30000" dirty="0">
                <a:latin typeface="Arial Black" panose="020B0A04020102020204" pitchFamily="34" charset="0"/>
              </a:rPr>
              <a:t>st</a:t>
            </a:r>
            <a:r>
              <a:rPr lang="en-US" dirty="0">
                <a:latin typeface="Arial Black" panose="020B0A04020102020204" pitchFamily="34" charset="0"/>
              </a:rPr>
              <a:t> &amp; April 30</a:t>
            </a:r>
            <a:r>
              <a:rPr lang="en-US" baseline="30000" dirty="0">
                <a:latin typeface="Arial Black" panose="020B0A04020102020204" pitchFamily="34" charset="0"/>
              </a:rPr>
              <a:t>th</a:t>
            </a:r>
            <a:r>
              <a:rPr lang="en-US" dirty="0">
                <a:latin typeface="Arial Black" panose="020B0A04020102020204" pitchFamily="34" charset="0"/>
              </a:rPr>
              <a:t>; applicants must be enrolled by April 30</a:t>
            </a:r>
            <a:r>
              <a:rPr lang="en-US" baseline="30000" dirty="0">
                <a:latin typeface="Arial Black" panose="020B0A04020102020204" pitchFamily="34" charset="0"/>
              </a:rPr>
              <a:t>th</a:t>
            </a:r>
            <a:r>
              <a:rPr lang="en-US" dirty="0">
                <a:latin typeface="Arial Black" panose="020B0A04020102020204" pitchFamily="34" charset="0"/>
              </a:rPr>
              <a:t>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 Black" panose="020B0A04020102020204" pitchFamily="34" charset="0"/>
              </a:rPr>
              <a:t>Shall assign Chapter Committees.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 Black" panose="020B0A04020102020204" pitchFamily="34" charset="0"/>
              </a:rPr>
              <a:t>Assure Forms 114 and 166 are remitted timely, along with  minimum donations.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 Black" panose="020B0A04020102020204" pitchFamily="34" charset="0"/>
              </a:rPr>
              <a:t>Shall attend WOTM Training during her term of office.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E651DA-51D1-4F93-BA36-4CBCBE5C44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636" y="5046464"/>
            <a:ext cx="1913618" cy="136983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59FA452-A990-4E73-99A2-B2CD4BE42D91}"/>
              </a:ext>
            </a:extLst>
          </p:cNvPr>
          <p:cNvSpPr/>
          <p:nvPr/>
        </p:nvSpPr>
        <p:spPr>
          <a:xfrm>
            <a:off x="7341976" y="4728242"/>
            <a:ext cx="142539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GL 97-98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20DF5DB-004E-4DCA-8663-805A828B9FD1}"/>
              </a:ext>
            </a:extLst>
          </p:cNvPr>
          <p:cNvSpPr txBox="1">
            <a:spLocks/>
          </p:cNvSpPr>
          <p:nvPr/>
        </p:nvSpPr>
        <p:spPr>
          <a:xfrm>
            <a:off x="1088571" y="365166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Golden Gavel</a:t>
            </a:r>
          </a:p>
          <a:p>
            <a:pPr lvl="0" algn="ctr" defTabSz="457200"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+mn-ea"/>
                <a:cs typeface="+mn-cs"/>
              </a:rPr>
              <a:t>Chapter shall earn the Award of Achievement</a:t>
            </a:r>
          </a:p>
          <a:p>
            <a:pPr algn="ctr"/>
            <a:endParaRPr lang="en-US" dirty="0">
              <a:solidFill>
                <a:srgbClr val="CC0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BD43DA-377A-44ED-9BBA-FDC9F9E62B50}"/>
              </a:ext>
            </a:extLst>
          </p:cNvPr>
          <p:cNvSpPr/>
          <p:nvPr/>
        </p:nvSpPr>
        <p:spPr>
          <a:xfrm>
            <a:off x="1678676" y="5771501"/>
            <a:ext cx="56326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accent4">
                    <a:lumMod val="75000"/>
                  </a:schemeClr>
                </a:solidFill>
                <a:effectLst>
                  <a:glow rad="152400">
                    <a:schemeClr val="tx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Arial Black" panose="020B0A04020102020204" pitchFamily="34" charset="0"/>
              </a:rPr>
              <a:t>Conferred upon qualified JPR at  Association Annual Convention</a:t>
            </a: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81CC634-2ADD-49C1-A1B5-781B98B298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87645" y="4183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32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5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43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6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ED88C2D-3D23-4A92-BFD2-1ACF86885B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972788">
            <a:off x="-10292" y="6403155"/>
            <a:ext cx="9144001" cy="6394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3CD4346-A7C9-4DF0-8CF5-0EC45C8AA36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2229">
            <a:off x="7094835" y="5202229"/>
            <a:ext cx="1709465" cy="142075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42F666A-8BB9-4472-8060-9D3691354339}"/>
              </a:ext>
            </a:extLst>
          </p:cNvPr>
          <p:cNvSpPr txBox="1">
            <a:spLocks/>
          </p:cNvSpPr>
          <p:nvPr/>
        </p:nvSpPr>
        <p:spPr>
          <a:xfrm>
            <a:off x="628650" y="227396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CC0000"/>
                </a:solidFill>
                <a:latin typeface="Arial Black" panose="020B0A04020102020204" pitchFamily="34" charset="0"/>
              </a:rPr>
              <a:t>College of Regents</a:t>
            </a:r>
          </a:p>
          <a:p>
            <a:pPr lvl="0" algn="ctr" defTabSz="457200"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solidFill>
                  <a:srgbClr val="CC0000"/>
                </a:solidFill>
                <a:latin typeface="Arial Black" panose="020B0A04020102020204" pitchFamily="34" charset="0"/>
                <a:ea typeface="+mn-ea"/>
                <a:cs typeface="+mn-cs"/>
              </a:rPr>
              <a:t>Chapter shall earn the Award of Achievement</a:t>
            </a:r>
          </a:p>
          <a:p>
            <a:pPr algn="ctr"/>
            <a:endParaRPr lang="en-US" dirty="0">
              <a:solidFill>
                <a:srgbClr val="CC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89AEAF-5DDC-4099-8750-A3F627E39682}"/>
              </a:ext>
            </a:extLst>
          </p:cNvPr>
          <p:cNvSpPr txBox="1"/>
          <p:nvPr/>
        </p:nvSpPr>
        <p:spPr>
          <a:xfrm>
            <a:off x="436730" y="1552959"/>
            <a:ext cx="852335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/>
          </a:p>
          <a:p>
            <a:endParaRPr lang="en-US" sz="900" dirty="0">
              <a:latin typeface="Arial Black" panose="020B0A040201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 Black" panose="020B0A04020102020204" pitchFamily="34" charset="0"/>
              </a:rPr>
              <a:t>Member shall be installed as Junior Past Regent on or before July 31</a:t>
            </a:r>
            <a:r>
              <a:rPr lang="en-US" baseline="30000" dirty="0">
                <a:latin typeface="Arial Black" panose="020B0A04020102020204" pitchFamily="34" charset="0"/>
              </a:rPr>
              <a:t>st</a:t>
            </a:r>
            <a:r>
              <a:rPr lang="en-US" dirty="0">
                <a:latin typeface="Arial Black" panose="020B0A04020102020204" pitchFamily="34" charset="0"/>
              </a:rPr>
              <a:t> and serve through April 30</a:t>
            </a:r>
            <a:r>
              <a:rPr lang="en-US" baseline="30000" dirty="0">
                <a:latin typeface="Arial Black" panose="020B0A04020102020204" pitchFamily="34" charset="0"/>
              </a:rPr>
              <a:t>th</a:t>
            </a:r>
            <a:r>
              <a:rPr lang="en-US" dirty="0">
                <a:latin typeface="Arial Black" panose="020B0A04020102020204" pitchFamily="34" charset="0"/>
              </a:rPr>
              <a:t>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 Black" panose="020B0A04020102020204" pitchFamily="34" charset="0"/>
              </a:rPr>
              <a:t>Attend Chapter meetings regularly.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 Black" panose="020B0A04020102020204" pitchFamily="34" charset="0"/>
              </a:rPr>
              <a:t>JPR shall sponsor 2 Chapter members between May 1</a:t>
            </a:r>
            <a:r>
              <a:rPr lang="en-US" baseline="30000" dirty="0">
                <a:latin typeface="Arial Black" panose="020B0A04020102020204" pitchFamily="34" charset="0"/>
              </a:rPr>
              <a:t>st</a:t>
            </a:r>
            <a:r>
              <a:rPr lang="en-US" dirty="0">
                <a:latin typeface="Arial Black" panose="020B0A04020102020204" pitchFamily="34" charset="0"/>
              </a:rPr>
              <a:t> &amp; April 30</a:t>
            </a:r>
            <a:r>
              <a:rPr lang="en-US" baseline="30000" dirty="0">
                <a:latin typeface="Arial Black" panose="020B0A04020102020204" pitchFamily="34" charset="0"/>
              </a:rPr>
              <a:t>th</a:t>
            </a:r>
            <a:r>
              <a:rPr lang="en-US" dirty="0">
                <a:latin typeface="Arial Black" panose="020B0A04020102020204" pitchFamily="34" charset="0"/>
              </a:rPr>
              <a:t>; applicants must be enrolled by April 30</a:t>
            </a:r>
            <a:r>
              <a:rPr lang="en-US" baseline="30000" dirty="0">
                <a:latin typeface="Arial Black" panose="020B0A04020102020204" pitchFamily="34" charset="0"/>
              </a:rPr>
              <a:t>th</a:t>
            </a:r>
            <a:r>
              <a:rPr lang="en-US" dirty="0">
                <a:latin typeface="Arial Black" panose="020B0A04020102020204" pitchFamily="34" charset="0"/>
              </a:rPr>
              <a:t>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 Black" panose="020B0A04020102020204" pitchFamily="34" charset="0"/>
              </a:rPr>
              <a:t>JPR serves as Chairman of the Golden Gavel Committee,  conducts a fundraising project, and remits minimum donations to Moose Charities via Form 114.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 Black" panose="020B0A04020102020204" pitchFamily="34" charset="0"/>
              </a:rPr>
              <a:t>JPR shall attend WOTM Training during her term of                     office.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rgbClr val="CC0000"/>
                </a:solidFill>
                <a:latin typeface="Arial Black" panose="020B0A04020102020204" pitchFamily="34" charset="0"/>
              </a:rPr>
              <a:t>           Conferred at the International Convention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D2798F-29CB-4408-A34C-EC29D5D38558}"/>
              </a:ext>
            </a:extLst>
          </p:cNvPr>
          <p:cNvSpPr/>
          <p:nvPr/>
        </p:nvSpPr>
        <p:spPr>
          <a:xfrm>
            <a:off x="5698763" y="5872579"/>
            <a:ext cx="148149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C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GL 99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91074A-A69A-4FEE-9065-5054CF3A1E6C}"/>
              </a:ext>
            </a:extLst>
          </p:cNvPr>
          <p:cNvSpPr/>
          <p:nvPr/>
        </p:nvSpPr>
        <p:spPr>
          <a:xfrm>
            <a:off x="628650" y="1207906"/>
            <a:ext cx="7886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**Limited to member who has met qualifications during her terms as Senior Regent &amp; Junior Past Regent.**</a:t>
            </a: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F464663-E6F5-4ED9-B911-F51233AB4F9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65" end="27718.004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02470" y="614395"/>
            <a:ext cx="609600" cy="6096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C87AFDF-7365-48A6-9EF1-DFF4AC066F8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800" end="8.52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44767" y="227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19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26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39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8135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65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2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65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1665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4621</TotalTime>
  <Words>2563</Words>
  <Application>Microsoft Office PowerPoint</Application>
  <PresentationFormat>On-screen Show (4:3)</PresentationFormat>
  <Paragraphs>293</Paragraphs>
  <Slides>19</Slides>
  <Notes>7</Notes>
  <HiddenSlides>0</HiddenSlides>
  <MMClips>23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Arial Black</vt:lpstr>
      <vt:lpstr>Calibri</vt:lpstr>
      <vt:lpstr>Calibri Light</vt:lpstr>
      <vt:lpstr>Eraser</vt:lpstr>
      <vt:lpstr>Script MT Bold</vt:lpstr>
      <vt:lpstr>Wingdings</vt:lpstr>
      <vt:lpstr>Office Theme</vt:lpstr>
      <vt:lpstr>PowerPoint Presentation</vt:lpstr>
      <vt:lpstr>PowerPoint Presentation</vt:lpstr>
      <vt:lpstr>PowerPoint Presentation</vt:lpstr>
      <vt:lpstr>Current   Degree    Structure</vt:lpstr>
      <vt:lpstr>Current Degree Structure  Women of the Moose</vt:lpstr>
      <vt:lpstr>Academy of Friendship Chapter shall earn the Award of Achievement</vt:lpstr>
      <vt:lpstr>PowerPoint Presentation</vt:lpstr>
      <vt:lpstr>PowerPoint Presentation</vt:lpstr>
      <vt:lpstr>PowerPoint Presentation</vt:lpstr>
      <vt:lpstr>Current Degree Structure  Moose Legion</vt:lpstr>
      <vt:lpstr>Moose Legion “The Degree of Service”</vt:lpstr>
      <vt:lpstr>Fellowship Degree of Honor “A Much Coveted Mark of Distinction”</vt:lpstr>
      <vt:lpstr>PowerPoint Presentation</vt:lpstr>
      <vt:lpstr>Similarities &amp; Differences</vt:lpstr>
      <vt:lpstr>PowerPoint Presentation</vt:lpstr>
      <vt:lpstr>Next Steps  for the  Fraternal Recognition Committee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Future of Fraternal Recognition</dc:title>
  <dc:creator>Shawn Baile</dc:creator>
  <cp:lastModifiedBy>Denielle Baile</cp:lastModifiedBy>
  <cp:revision>130</cp:revision>
  <dcterms:created xsi:type="dcterms:W3CDTF">2024-01-05T17:13:00Z</dcterms:created>
  <dcterms:modified xsi:type="dcterms:W3CDTF">2024-01-17T20:56:34Z</dcterms:modified>
</cp:coreProperties>
</file>